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99" r:id="rId23"/>
    <p:sldId id="300" r:id="rId24"/>
    <p:sldId id="277" r:id="rId25"/>
    <p:sldId id="278" r:id="rId26"/>
    <p:sldId id="280" r:id="rId27"/>
    <p:sldId id="279"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60" d="100"/>
          <a:sy n="60" d="100"/>
        </p:scale>
        <p:origin x="72" y="12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t>21/11/22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9B618960-8005-486C-9A75-10CB2AAC16F9}" type="slidenum">
              <a:rPr lang="en-US" smtClean="0"/>
              <a:t>‹#›</a:t>
            </a:fld>
            <a:endParaRPr lang="en-US"/>
          </a:p>
        </p:txBody>
      </p:sp>
    </p:spTree>
    <p:extLst>
      <p:ext uri="{BB962C8B-B14F-4D97-AF65-F5344CB8AC3E}">
        <p14:creationId xmlns:p14="http://schemas.microsoft.com/office/powerpoint/2010/main" val="1582696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t>21/11/22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899620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t>21/11/22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4281659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t>21/11/22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49051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63A1C593-65D0-4073-BCC9-577B9352EA97}" type="datetimeFigureOut">
              <a:rPr lang="en-US" smtClean="0"/>
              <a:t>21/11/22</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9B618960-8005-486C-9A75-10CB2AAC16F9}" type="slidenum">
              <a:rPr lang="en-US" smtClean="0"/>
              <a:t>‹#›</a:t>
            </a:fld>
            <a:endParaRPr lang="en-US"/>
          </a:p>
        </p:txBody>
      </p:sp>
    </p:spTree>
    <p:extLst>
      <p:ext uri="{BB962C8B-B14F-4D97-AF65-F5344CB8AC3E}">
        <p14:creationId xmlns:p14="http://schemas.microsoft.com/office/powerpoint/2010/main" val="1337325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3A1C593-65D0-4073-BCC9-577B9352EA97}" type="datetimeFigureOut">
              <a:rPr lang="en-US" smtClean="0"/>
              <a:t>21/11/22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4066789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3A1C593-65D0-4073-BCC9-577B9352EA97}" type="datetimeFigureOut">
              <a:rPr lang="en-US" smtClean="0"/>
              <a:t>21/11/22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250942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3A1C593-65D0-4073-BCC9-577B9352EA97}" type="datetimeFigureOut">
              <a:rPr lang="en-US" smtClean="0"/>
              <a:t>21/11/22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006343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21/11/22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523932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21/11/22</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289172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21/11/22</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230139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63A1C593-65D0-4073-BCC9-577B9352EA97}" type="datetimeFigureOut">
              <a:rPr lang="en-US" smtClean="0"/>
              <a:t>21/11/22</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9B618960-8005-486C-9A75-10CB2AAC16F9}" type="slidenum">
              <a:rPr lang="en-US" smtClean="0"/>
              <a:t>‹#›</a:t>
            </a:fld>
            <a:endParaRPr lang="en-US"/>
          </a:p>
        </p:txBody>
      </p:sp>
    </p:spTree>
    <p:extLst>
      <p:ext uri="{BB962C8B-B14F-4D97-AF65-F5344CB8AC3E}">
        <p14:creationId xmlns:p14="http://schemas.microsoft.com/office/powerpoint/2010/main" val="2658239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hyperlink" Target="https://www.youtube.com/watch?v=zNC2gUJHy-M"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www.amcm.gov.mo/files/banking_sector/rules_and_guideline/notices_and_guidelines/en_av_03_2008.pdf" TargetMode="External"/><Relationship Id="rId2" Type="http://schemas.openxmlformats.org/officeDocument/2006/relationships/hyperlink" Target="https://www.hkma.gov.hk/eng/smart-consumers/internet-banking/#two-factor-authentication"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3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3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hyperlink" Target="http://www.esigntrust.com/en/hardware.html" TargetMode="External"/><Relationship Id="rId1" Type="http://schemas.openxmlformats.org/officeDocument/2006/relationships/slideLayout" Target="../slideLayouts/slideLayout2.xml"/><Relationship Id="rId5" Type="http://schemas.openxmlformats.org/officeDocument/2006/relationships/image" Target="../media/image24.emf"/><Relationship Id="rId4" Type="http://schemas.openxmlformats.org/officeDocument/2006/relationships/image" Target="../media/image23.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Stuxnet" TargetMode="External"/><Relationship Id="rId2" Type="http://schemas.openxmlformats.org/officeDocument/2006/relationships/hyperlink" Target="https://en.wikipedia.org/wiki/WannaCry_ransomware_attack" TargetMode="External"/><Relationship Id="rId1" Type="http://schemas.openxmlformats.org/officeDocument/2006/relationships/slideLayout" Target="../slideLayouts/slideLayout2.xml"/><Relationship Id="rId4" Type="http://schemas.openxmlformats.org/officeDocument/2006/relationships/hyperlink" Target="https://en.wikipedia.org/wiki/2007_cyberattacks_on_Estonia"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4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2.xml"/><Relationship Id="rId4" Type="http://schemas.openxmlformats.org/officeDocument/2006/relationships/image" Target="../media/image38.tmp"/></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Chapter seven</a:t>
            </a:r>
          </a:p>
        </p:txBody>
      </p:sp>
      <p:sp>
        <p:nvSpPr>
          <p:cNvPr id="3" name="Subtitle 2"/>
          <p:cNvSpPr>
            <a:spLocks noGrp="1"/>
          </p:cNvSpPr>
          <p:nvPr>
            <p:ph type="subTitle" idx="1"/>
          </p:nvPr>
        </p:nvSpPr>
        <p:spPr/>
        <p:txBody>
          <a:bodyPr/>
          <a:lstStyle/>
          <a:p>
            <a:r>
              <a:rPr lang="en-US" dirty="0"/>
              <a:t>Enterprise Cybersecurity</a:t>
            </a:r>
          </a:p>
        </p:txBody>
      </p:sp>
    </p:spTree>
    <p:extLst>
      <p:ext uri="{BB962C8B-B14F-4D97-AF65-F5344CB8AC3E}">
        <p14:creationId xmlns:p14="http://schemas.microsoft.com/office/powerpoint/2010/main" val="30720133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F30E2-2D8A-4895-9F1A-F154D88FF38F}"/>
              </a:ext>
            </a:extLst>
          </p:cNvPr>
          <p:cNvSpPr>
            <a:spLocks noGrp="1"/>
          </p:cNvSpPr>
          <p:nvPr>
            <p:ph type="title"/>
          </p:nvPr>
        </p:nvSpPr>
        <p:spPr/>
        <p:txBody>
          <a:bodyPr/>
          <a:lstStyle/>
          <a:p>
            <a:r>
              <a:rPr lang="en-US" dirty="0"/>
              <a:t>Information Security Management</a:t>
            </a:r>
          </a:p>
        </p:txBody>
      </p:sp>
      <p:sp>
        <p:nvSpPr>
          <p:cNvPr id="3" name="Content Placeholder 2">
            <a:extLst>
              <a:ext uri="{FF2B5EF4-FFF2-40B4-BE49-F238E27FC236}">
                <a16:creationId xmlns:a16="http://schemas.microsoft.com/office/drawing/2014/main" id="{445E8A22-71D1-4A34-B42B-9B1DB4A6E643}"/>
              </a:ext>
            </a:extLst>
          </p:cNvPr>
          <p:cNvSpPr>
            <a:spLocks noGrp="1"/>
          </p:cNvSpPr>
          <p:nvPr>
            <p:ph idx="1"/>
          </p:nvPr>
        </p:nvSpPr>
        <p:spPr>
          <a:xfrm>
            <a:off x="1069848" y="2121408"/>
            <a:ext cx="10058400" cy="4251960"/>
          </a:xfrm>
        </p:spPr>
        <p:txBody>
          <a:bodyPr>
            <a:normAutofit lnSpcReduction="10000"/>
          </a:bodyPr>
          <a:lstStyle/>
          <a:p>
            <a:r>
              <a:rPr lang="en-US" dirty="0"/>
              <a:t>Most of the SMEs (Small and Medium-sized Enterprises) have their own “tailor-made” strategies for security.</a:t>
            </a:r>
          </a:p>
          <a:p>
            <a:r>
              <a:rPr lang="en-US" dirty="0"/>
              <a:t>Others will rely on the ISO (International Organization for Standardization) and IEC (International Electro-technical Commission) industrial standards.</a:t>
            </a:r>
          </a:p>
          <a:p>
            <a:pPr lvl="1"/>
            <a:r>
              <a:rPr lang="en-US" dirty="0"/>
              <a:t>ISO/IEC 7498-2 (year 1989)</a:t>
            </a:r>
          </a:p>
          <a:p>
            <a:pPr lvl="1"/>
            <a:r>
              <a:rPr lang="en-US" dirty="0"/>
              <a:t>BS 7799 (year 1995)</a:t>
            </a:r>
          </a:p>
          <a:p>
            <a:pPr lvl="1"/>
            <a:r>
              <a:rPr lang="en-US" dirty="0"/>
              <a:t>ISO/IEC 17799 (year 2000)</a:t>
            </a:r>
          </a:p>
          <a:p>
            <a:pPr lvl="1"/>
            <a:r>
              <a:rPr lang="en-US" dirty="0"/>
              <a:t>ISO/IEC 27002 (year 2005)</a:t>
            </a:r>
          </a:p>
          <a:p>
            <a:r>
              <a:rPr lang="en-US" dirty="0"/>
              <a:t>Enterprise systems may perform the Security Assessment by the third party consultants in order to fulfill the ISO requirements before launching their systems and applications.</a:t>
            </a:r>
          </a:p>
          <a:p>
            <a:pPr lvl="1"/>
            <a:r>
              <a:rPr lang="en-US" dirty="0"/>
              <a:t>Provide holistic reviews and assessments on system.</a:t>
            </a:r>
          </a:p>
          <a:p>
            <a:pPr lvl="1"/>
            <a:r>
              <a:rPr lang="en-US" dirty="0"/>
              <a:t>Provide comprehensive tests and solutions to system.</a:t>
            </a:r>
          </a:p>
          <a:p>
            <a:pPr lvl="1"/>
            <a:r>
              <a:rPr lang="en-US" dirty="0"/>
              <a:t>Provide certificates to prove the security level of their systems.</a:t>
            </a:r>
          </a:p>
        </p:txBody>
      </p:sp>
    </p:spTree>
    <p:extLst>
      <p:ext uri="{BB962C8B-B14F-4D97-AF65-F5344CB8AC3E}">
        <p14:creationId xmlns:p14="http://schemas.microsoft.com/office/powerpoint/2010/main" val="4192629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3BFC4-0E12-4DE0-837D-2735A9660C47}"/>
              </a:ext>
            </a:extLst>
          </p:cNvPr>
          <p:cNvSpPr>
            <a:spLocks noGrp="1"/>
          </p:cNvSpPr>
          <p:nvPr>
            <p:ph type="title"/>
          </p:nvPr>
        </p:nvSpPr>
        <p:spPr/>
        <p:txBody>
          <a:bodyPr/>
          <a:lstStyle/>
          <a:p>
            <a:r>
              <a:rPr lang="en-US" dirty="0"/>
              <a:t>NIST Cybersecurity Framework</a:t>
            </a:r>
          </a:p>
        </p:txBody>
      </p:sp>
      <p:sp>
        <p:nvSpPr>
          <p:cNvPr id="3" name="Content Placeholder 2">
            <a:extLst>
              <a:ext uri="{FF2B5EF4-FFF2-40B4-BE49-F238E27FC236}">
                <a16:creationId xmlns:a16="http://schemas.microsoft.com/office/drawing/2014/main" id="{B12C2D4D-837C-442B-A5B0-5D094186A26B}"/>
              </a:ext>
            </a:extLst>
          </p:cNvPr>
          <p:cNvSpPr>
            <a:spLocks noGrp="1"/>
          </p:cNvSpPr>
          <p:nvPr>
            <p:ph idx="1"/>
          </p:nvPr>
        </p:nvSpPr>
        <p:spPr/>
        <p:txBody>
          <a:bodyPr/>
          <a:lstStyle/>
          <a:p>
            <a:r>
              <a:rPr lang="en-US" dirty="0"/>
              <a:t>National Institute of Standards and Technology (NIST) suggests a cybersecurity framework for people to adopt.</a:t>
            </a:r>
          </a:p>
          <a:p>
            <a:r>
              <a:rPr lang="en-US" dirty="0"/>
              <a:t>It consists of standards, guidelines, and best practices to manage cybersecurity-related risk.</a:t>
            </a:r>
          </a:p>
          <a:p>
            <a:r>
              <a:rPr lang="en-US" dirty="0"/>
              <a:t>It’s prioritized, flexible, and cost-effective approach helps to promote the protection and resilience of critical infrastructure and other sectors important to the economy and national security.</a:t>
            </a:r>
          </a:p>
        </p:txBody>
      </p:sp>
      <p:pic>
        <p:nvPicPr>
          <p:cNvPr id="5" name="Picture 4">
            <a:extLst>
              <a:ext uri="{FF2B5EF4-FFF2-40B4-BE49-F238E27FC236}">
                <a16:creationId xmlns:a16="http://schemas.microsoft.com/office/drawing/2014/main" id="{E3082A8A-9727-4BEA-A077-729B4253B740}"/>
              </a:ext>
            </a:extLst>
          </p:cNvPr>
          <p:cNvPicPr>
            <a:picLocks noChangeAspect="1"/>
          </p:cNvPicPr>
          <p:nvPr/>
        </p:nvPicPr>
        <p:blipFill>
          <a:blip r:embed="rId2"/>
          <a:stretch>
            <a:fillRect/>
          </a:stretch>
        </p:blipFill>
        <p:spPr>
          <a:xfrm>
            <a:off x="2373972" y="4718218"/>
            <a:ext cx="7444055" cy="1655150"/>
          </a:xfrm>
          <a:prstGeom prst="rect">
            <a:avLst/>
          </a:prstGeom>
        </p:spPr>
      </p:pic>
    </p:spTree>
    <p:extLst>
      <p:ext uri="{BB962C8B-B14F-4D97-AF65-F5344CB8AC3E}">
        <p14:creationId xmlns:p14="http://schemas.microsoft.com/office/powerpoint/2010/main" val="2705386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AEEF9-F22E-4DCD-90A4-03D64FB42336}"/>
              </a:ext>
            </a:extLst>
          </p:cNvPr>
          <p:cNvSpPr>
            <a:spLocks noGrp="1"/>
          </p:cNvSpPr>
          <p:nvPr>
            <p:ph type="title"/>
          </p:nvPr>
        </p:nvSpPr>
        <p:spPr/>
        <p:txBody>
          <a:bodyPr/>
          <a:lstStyle/>
          <a:p>
            <a:r>
              <a:rPr lang="en-US" dirty="0"/>
              <a:t>NIST Cybersecurity Framework</a:t>
            </a:r>
          </a:p>
        </p:txBody>
      </p:sp>
      <p:sp>
        <p:nvSpPr>
          <p:cNvPr id="3" name="Content Placeholder 2">
            <a:extLst>
              <a:ext uri="{FF2B5EF4-FFF2-40B4-BE49-F238E27FC236}">
                <a16:creationId xmlns:a16="http://schemas.microsoft.com/office/drawing/2014/main" id="{486E64EC-F9D3-4FA9-B242-AA113B41A3D0}"/>
              </a:ext>
            </a:extLst>
          </p:cNvPr>
          <p:cNvSpPr>
            <a:spLocks noGrp="1"/>
          </p:cNvSpPr>
          <p:nvPr>
            <p:ph idx="1"/>
          </p:nvPr>
        </p:nvSpPr>
        <p:spPr>
          <a:xfrm>
            <a:off x="1069848" y="2121407"/>
            <a:ext cx="10058400" cy="4455855"/>
          </a:xfrm>
        </p:spPr>
        <p:txBody>
          <a:bodyPr/>
          <a:lstStyle/>
          <a:p>
            <a:r>
              <a:rPr lang="en-US" b="1" dirty="0"/>
              <a:t>Identify</a:t>
            </a:r>
            <a:r>
              <a:rPr lang="en-US" dirty="0"/>
              <a:t>: develop the organizational understanding to manage cybersecurity risk to systems, assets, data, and capabilities.</a:t>
            </a:r>
          </a:p>
          <a:p>
            <a:r>
              <a:rPr lang="en-US" b="1" dirty="0"/>
              <a:t>Protect</a:t>
            </a:r>
            <a:r>
              <a:rPr lang="en-US" dirty="0"/>
              <a:t>: develop and implement the appropriate safeguards to ensure delivery of critical infrastructure services.</a:t>
            </a:r>
          </a:p>
          <a:p>
            <a:r>
              <a:rPr lang="en-US" b="1" dirty="0"/>
              <a:t>Detect</a:t>
            </a:r>
            <a:r>
              <a:rPr lang="en-US" dirty="0"/>
              <a:t>: develop and implement the appropriate activities to identify the occurrence of a cybersecurity event.</a:t>
            </a:r>
          </a:p>
          <a:p>
            <a:r>
              <a:rPr lang="en-US" b="1" dirty="0"/>
              <a:t>Respond</a:t>
            </a:r>
            <a:r>
              <a:rPr lang="en-US" dirty="0"/>
              <a:t>: develop and implement the appropriate activities to take action regarding a detected cybersecurity event.</a:t>
            </a:r>
          </a:p>
          <a:p>
            <a:r>
              <a:rPr lang="en-US" b="1" dirty="0"/>
              <a:t>Recover</a:t>
            </a:r>
            <a:r>
              <a:rPr lang="en-US" dirty="0"/>
              <a:t>: develop and implement the appropriate activities to maintain plans for resilience and to restore any capabilities or services that were impaired due to a cybersecurity event.</a:t>
            </a:r>
          </a:p>
        </p:txBody>
      </p:sp>
    </p:spTree>
    <p:extLst>
      <p:ext uri="{BB962C8B-B14F-4D97-AF65-F5344CB8AC3E}">
        <p14:creationId xmlns:p14="http://schemas.microsoft.com/office/powerpoint/2010/main" val="4155043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656FE-DB1E-4DD2-96F7-C308479CFF2C}"/>
              </a:ext>
            </a:extLst>
          </p:cNvPr>
          <p:cNvSpPr>
            <a:spLocks noGrp="1"/>
          </p:cNvSpPr>
          <p:nvPr>
            <p:ph type="title"/>
          </p:nvPr>
        </p:nvSpPr>
        <p:spPr/>
        <p:txBody>
          <a:bodyPr/>
          <a:lstStyle/>
          <a:p>
            <a:r>
              <a:rPr lang="en-US" dirty="0"/>
              <a:t>Security Checklist for Web Application</a:t>
            </a:r>
          </a:p>
        </p:txBody>
      </p:sp>
      <p:sp>
        <p:nvSpPr>
          <p:cNvPr id="4" name="Content Placeholder 3">
            <a:extLst>
              <a:ext uri="{FF2B5EF4-FFF2-40B4-BE49-F238E27FC236}">
                <a16:creationId xmlns:a16="http://schemas.microsoft.com/office/drawing/2014/main" id="{5E64E3BE-F8CD-4625-9E27-525E157B0E59}"/>
              </a:ext>
            </a:extLst>
          </p:cNvPr>
          <p:cNvSpPr>
            <a:spLocks noGrp="1"/>
          </p:cNvSpPr>
          <p:nvPr>
            <p:ph sz="half" idx="1"/>
          </p:nvPr>
        </p:nvSpPr>
        <p:spPr/>
        <p:txBody>
          <a:bodyPr/>
          <a:lstStyle/>
          <a:p>
            <a:r>
              <a:rPr lang="en-US" dirty="0"/>
              <a:t>Risk Assessment</a:t>
            </a:r>
          </a:p>
          <a:p>
            <a:r>
              <a:rPr lang="en-US" dirty="0"/>
              <a:t>Authentication</a:t>
            </a:r>
          </a:p>
          <a:p>
            <a:r>
              <a:rPr lang="en-US" dirty="0"/>
              <a:t>Authorization and Access Control</a:t>
            </a:r>
          </a:p>
          <a:p>
            <a:r>
              <a:rPr lang="en-US" dirty="0"/>
              <a:t>Session Management</a:t>
            </a:r>
          </a:p>
          <a:p>
            <a:r>
              <a:rPr lang="en-US" dirty="0"/>
              <a:t>Data and Input Validation</a:t>
            </a:r>
          </a:p>
          <a:p>
            <a:r>
              <a:rPr lang="en-US" dirty="0"/>
              <a:t>Cross Site Scripting (XSS)</a:t>
            </a:r>
          </a:p>
        </p:txBody>
      </p:sp>
      <p:sp>
        <p:nvSpPr>
          <p:cNvPr id="5" name="Content Placeholder 4">
            <a:extLst>
              <a:ext uri="{FF2B5EF4-FFF2-40B4-BE49-F238E27FC236}">
                <a16:creationId xmlns:a16="http://schemas.microsoft.com/office/drawing/2014/main" id="{F7169E6A-70BB-4412-8F1E-CD32D4EFD70F}"/>
              </a:ext>
            </a:extLst>
          </p:cNvPr>
          <p:cNvSpPr>
            <a:spLocks noGrp="1"/>
          </p:cNvSpPr>
          <p:nvPr>
            <p:ph sz="half" idx="2"/>
          </p:nvPr>
        </p:nvSpPr>
        <p:spPr/>
        <p:txBody>
          <a:bodyPr/>
          <a:lstStyle/>
          <a:p>
            <a:r>
              <a:rPr lang="en-US" dirty="0"/>
              <a:t>Command Injection Flaws</a:t>
            </a:r>
          </a:p>
          <a:p>
            <a:r>
              <a:rPr lang="en-US" dirty="0"/>
              <a:t>Buffer Overflows</a:t>
            </a:r>
          </a:p>
          <a:p>
            <a:r>
              <a:rPr lang="en-US" dirty="0"/>
              <a:t>Error Handling</a:t>
            </a:r>
          </a:p>
          <a:p>
            <a:r>
              <a:rPr lang="en-US" dirty="0"/>
              <a:t>Logging</a:t>
            </a:r>
          </a:p>
          <a:p>
            <a:r>
              <a:rPr lang="en-US" dirty="0"/>
              <a:t>Remote Administration</a:t>
            </a:r>
          </a:p>
          <a:p>
            <a:r>
              <a:rPr lang="en-US" dirty="0"/>
              <a:t>Web Application and Server Configuration</a:t>
            </a:r>
          </a:p>
        </p:txBody>
      </p:sp>
    </p:spTree>
    <p:extLst>
      <p:ext uri="{BB962C8B-B14F-4D97-AF65-F5344CB8AC3E}">
        <p14:creationId xmlns:p14="http://schemas.microsoft.com/office/powerpoint/2010/main" val="2365634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87D6C2-C8FC-48DC-95E4-A5E4E502F941}"/>
              </a:ext>
            </a:extLst>
          </p:cNvPr>
          <p:cNvSpPr>
            <a:spLocks noGrp="1"/>
          </p:cNvSpPr>
          <p:nvPr>
            <p:ph type="title"/>
          </p:nvPr>
        </p:nvSpPr>
        <p:spPr/>
        <p:txBody>
          <a:bodyPr/>
          <a:lstStyle/>
          <a:p>
            <a:r>
              <a:rPr lang="en-US" dirty="0" err="1"/>
              <a:t>owasp</a:t>
            </a:r>
            <a:endParaRPr lang="en-US" dirty="0"/>
          </a:p>
        </p:txBody>
      </p:sp>
      <p:sp>
        <p:nvSpPr>
          <p:cNvPr id="6" name="Content Placeholder 5">
            <a:extLst>
              <a:ext uri="{FF2B5EF4-FFF2-40B4-BE49-F238E27FC236}">
                <a16:creationId xmlns:a16="http://schemas.microsoft.com/office/drawing/2014/main" id="{2492E8A5-6F0C-4E2B-87BD-02F67D8F4360}"/>
              </a:ext>
            </a:extLst>
          </p:cNvPr>
          <p:cNvSpPr>
            <a:spLocks noGrp="1"/>
          </p:cNvSpPr>
          <p:nvPr>
            <p:ph idx="1"/>
          </p:nvPr>
        </p:nvSpPr>
        <p:spPr/>
        <p:txBody>
          <a:bodyPr/>
          <a:lstStyle/>
          <a:p>
            <a:r>
              <a:rPr lang="en-US" dirty="0"/>
              <a:t>Open Web Application Security Project</a:t>
            </a:r>
          </a:p>
          <a:p>
            <a:pPr lvl="1"/>
            <a:r>
              <a:rPr lang="en-US" dirty="0"/>
              <a:t>An international organization dedicated to enhancing the security of web applications.</a:t>
            </a:r>
          </a:p>
          <a:p>
            <a:pPr lvl="1"/>
            <a:r>
              <a:rPr lang="en-US" dirty="0"/>
              <a:t>This project publishes a list of the top 10 web application security risks worldwide.</a:t>
            </a:r>
          </a:p>
          <a:p>
            <a:pPr lvl="1"/>
            <a:r>
              <a:rPr lang="en-US" dirty="0"/>
              <a:t>Tools: </a:t>
            </a:r>
            <a:r>
              <a:rPr lang="en-US" dirty="0" err="1"/>
              <a:t>ModSecurity</a:t>
            </a:r>
            <a:r>
              <a:rPr lang="en-US" dirty="0"/>
              <a:t>, </a:t>
            </a:r>
            <a:r>
              <a:rPr lang="en-US" dirty="0" err="1"/>
              <a:t>Acunetix</a:t>
            </a:r>
            <a:r>
              <a:rPr lang="en-US" dirty="0"/>
              <a:t>, IBM </a:t>
            </a:r>
            <a:r>
              <a:rPr lang="en-US" dirty="0" err="1"/>
              <a:t>AppSecurity</a:t>
            </a:r>
            <a:r>
              <a:rPr lang="en-US" dirty="0"/>
              <a:t>, etc.</a:t>
            </a:r>
          </a:p>
          <a:p>
            <a:r>
              <a:rPr lang="en-US" dirty="0"/>
              <a:t>IBM Security Systems Ethical Hacking team has explained and prepared the suggestion on how to avoid the risks as the following.</a:t>
            </a:r>
          </a:p>
          <a:p>
            <a:pPr lvl="1"/>
            <a:r>
              <a:rPr lang="en-US" dirty="0"/>
              <a:t>IBM OWASP Top 10 Vulnerabilities</a:t>
            </a:r>
          </a:p>
          <a:p>
            <a:pPr lvl="1"/>
            <a:r>
              <a:rPr lang="en-US" dirty="0">
                <a:hlinkClick r:id="rId2"/>
              </a:rPr>
              <a:t>https://www.youtube.com/watch?v=zNC2gUJHy-M</a:t>
            </a:r>
            <a:r>
              <a:rPr lang="en-US" dirty="0"/>
              <a:t> </a:t>
            </a:r>
          </a:p>
        </p:txBody>
      </p:sp>
    </p:spTree>
    <p:extLst>
      <p:ext uri="{BB962C8B-B14F-4D97-AF65-F5344CB8AC3E}">
        <p14:creationId xmlns:p14="http://schemas.microsoft.com/office/powerpoint/2010/main" val="15809058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4F3A6-4A4F-4DE9-A43A-E87189FD0182}"/>
              </a:ext>
            </a:extLst>
          </p:cNvPr>
          <p:cNvSpPr>
            <a:spLocks noGrp="1"/>
          </p:cNvSpPr>
          <p:nvPr>
            <p:ph type="title"/>
          </p:nvPr>
        </p:nvSpPr>
        <p:spPr/>
        <p:txBody>
          <a:bodyPr/>
          <a:lstStyle/>
          <a:p>
            <a:r>
              <a:rPr lang="en-US" dirty="0"/>
              <a:t>IBM OWASP Top 10 Vulnerabilities</a:t>
            </a:r>
          </a:p>
        </p:txBody>
      </p:sp>
      <p:sp>
        <p:nvSpPr>
          <p:cNvPr id="3" name="Content Placeholder 2">
            <a:extLst>
              <a:ext uri="{FF2B5EF4-FFF2-40B4-BE49-F238E27FC236}">
                <a16:creationId xmlns:a16="http://schemas.microsoft.com/office/drawing/2014/main" id="{24D1870E-F2A7-4869-9F47-94751149E4A1}"/>
              </a:ext>
            </a:extLst>
          </p:cNvPr>
          <p:cNvSpPr>
            <a:spLocks noGrp="1"/>
          </p:cNvSpPr>
          <p:nvPr>
            <p:ph idx="1"/>
          </p:nvPr>
        </p:nvSpPr>
        <p:spPr/>
        <p:txBody>
          <a:bodyPr>
            <a:normAutofit fontScale="92500" lnSpcReduction="10000"/>
          </a:bodyPr>
          <a:lstStyle/>
          <a:p>
            <a:pPr marL="457200" indent="-457200">
              <a:buFont typeface="+mj-lt"/>
              <a:buAutoNum type="arabicPeriod"/>
            </a:pPr>
            <a:r>
              <a:rPr lang="en-US" dirty="0"/>
              <a:t>Injection</a:t>
            </a:r>
          </a:p>
          <a:p>
            <a:pPr marL="457200" indent="-457200">
              <a:buFont typeface="+mj-lt"/>
              <a:buAutoNum type="arabicPeriod"/>
            </a:pPr>
            <a:r>
              <a:rPr lang="en-US" dirty="0"/>
              <a:t>Broken Authentication and Session Management</a:t>
            </a:r>
          </a:p>
          <a:p>
            <a:pPr marL="457200" indent="-457200">
              <a:buFont typeface="+mj-lt"/>
              <a:buAutoNum type="arabicPeriod"/>
            </a:pPr>
            <a:r>
              <a:rPr lang="en-US" dirty="0"/>
              <a:t>Cross-site Scripting (XSS)</a:t>
            </a:r>
          </a:p>
          <a:p>
            <a:pPr marL="457200" indent="-457200">
              <a:buFont typeface="+mj-lt"/>
              <a:buAutoNum type="arabicPeriod"/>
            </a:pPr>
            <a:r>
              <a:rPr lang="en-US" dirty="0"/>
              <a:t>Insecure Direct Object Reference</a:t>
            </a:r>
          </a:p>
          <a:p>
            <a:pPr marL="457200" indent="-457200">
              <a:buFont typeface="+mj-lt"/>
              <a:buAutoNum type="arabicPeriod"/>
            </a:pPr>
            <a:r>
              <a:rPr lang="en-US" dirty="0"/>
              <a:t>Security Misconfiguration</a:t>
            </a:r>
          </a:p>
          <a:p>
            <a:pPr marL="457200" indent="-457200">
              <a:buFont typeface="+mj-lt"/>
              <a:buAutoNum type="arabicPeriod"/>
            </a:pPr>
            <a:r>
              <a:rPr lang="en-US" dirty="0"/>
              <a:t>Sensitive Data Exposure</a:t>
            </a:r>
          </a:p>
          <a:p>
            <a:pPr marL="457200" indent="-457200">
              <a:buFont typeface="+mj-lt"/>
              <a:buAutoNum type="arabicPeriod"/>
            </a:pPr>
            <a:r>
              <a:rPr lang="en-US" dirty="0"/>
              <a:t>Missing Function Level Access Control</a:t>
            </a:r>
          </a:p>
          <a:p>
            <a:pPr marL="457200" indent="-457200">
              <a:buFont typeface="+mj-lt"/>
              <a:buAutoNum type="arabicPeriod"/>
            </a:pPr>
            <a:r>
              <a:rPr lang="en-US" dirty="0"/>
              <a:t>Cross-site Request Forgery (CSRF)</a:t>
            </a:r>
          </a:p>
          <a:p>
            <a:pPr marL="457200" indent="-457200">
              <a:buFont typeface="+mj-lt"/>
              <a:buAutoNum type="arabicPeriod"/>
            </a:pPr>
            <a:r>
              <a:rPr lang="en-US" dirty="0"/>
              <a:t>Using Components with known Vulnerabilities: Heartbleed and Shellshock in action</a:t>
            </a:r>
          </a:p>
          <a:p>
            <a:pPr marL="457200" indent="-457200">
              <a:buFont typeface="+mj-lt"/>
              <a:buAutoNum type="arabicPeriod"/>
            </a:pPr>
            <a:r>
              <a:rPr lang="en-US" dirty="0"/>
              <a:t>Unvalidated Redirects and Forwards</a:t>
            </a:r>
          </a:p>
        </p:txBody>
      </p:sp>
    </p:spTree>
    <p:extLst>
      <p:ext uri="{BB962C8B-B14F-4D97-AF65-F5344CB8AC3E}">
        <p14:creationId xmlns:p14="http://schemas.microsoft.com/office/powerpoint/2010/main" val="7035141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BEF68-B503-4A43-92C0-2A881951D043}"/>
              </a:ext>
            </a:extLst>
          </p:cNvPr>
          <p:cNvSpPr>
            <a:spLocks noGrp="1"/>
          </p:cNvSpPr>
          <p:nvPr>
            <p:ph type="title"/>
          </p:nvPr>
        </p:nvSpPr>
        <p:spPr/>
        <p:txBody>
          <a:bodyPr/>
          <a:lstStyle/>
          <a:p>
            <a:r>
              <a:rPr lang="en-US" dirty="0"/>
              <a:t>Top 10 Vulnerabilities</a:t>
            </a:r>
          </a:p>
        </p:txBody>
      </p:sp>
      <p:sp>
        <p:nvSpPr>
          <p:cNvPr id="3" name="Content Placeholder 2">
            <a:extLst>
              <a:ext uri="{FF2B5EF4-FFF2-40B4-BE49-F238E27FC236}">
                <a16:creationId xmlns:a16="http://schemas.microsoft.com/office/drawing/2014/main" id="{4C8CB53F-3320-42B2-8FB5-EFD97900B1B9}"/>
              </a:ext>
            </a:extLst>
          </p:cNvPr>
          <p:cNvSpPr>
            <a:spLocks noGrp="1"/>
          </p:cNvSpPr>
          <p:nvPr>
            <p:ph idx="1"/>
          </p:nvPr>
        </p:nvSpPr>
        <p:spPr/>
        <p:txBody>
          <a:bodyPr>
            <a:normAutofit/>
          </a:bodyPr>
          <a:lstStyle/>
          <a:p>
            <a:r>
              <a:rPr lang="en-US" sz="2400" dirty="0"/>
              <a:t>1. Injection</a:t>
            </a:r>
          </a:p>
          <a:p>
            <a:pPr lvl="1"/>
            <a:r>
              <a:rPr lang="en-US" sz="2000" dirty="0"/>
              <a:t>Injection flaws, such as SQL, OS, and LDAP injection occur when untrusted data is sent to an interpreter as part of a command or query.</a:t>
            </a:r>
          </a:p>
          <a:p>
            <a:pPr lvl="1"/>
            <a:r>
              <a:rPr lang="en-US" sz="2000" dirty="0"/>
              <a:t>The attacker’s hostile data can trick the interpreter into executing unintended commands or accessing data without proper authorization.</a:t>
            </a:r>
          </a:p>
          <a:p>
            <a:r>
              <a:rPr lang="en-US" sz="2400" dirty="0"/>
              <a:t>2. Broken Authentication and Session Management</a:t>
            </a:r>
          </a:p>
          <a:p>
            <a:pPr lvl="1"/>
            <a:r>
              <a:rPr lang="en-US" sz="2000" dirty="0"/>
              <a:t>Application functions related to authentication and session management are often not implemented correctly, allowing attackers to compromise passwords, keys, or session tokens, or to exploit other implementation flaws to assume other users’ identities.</a:t>
            </a:r>
          </a:p>
        </p:txBody>
      </p:sp>
    </p:spTree>
    <p:extLst>
      <p:ext uri="{BB962C8B-B14F-4D97-AF65-F5344CB8AC3E}">
        <p14:creationId xmlns:p14="http://schemas.microsoft.com/office/powerpoint/2010/main" val="191430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BC109-A0DA-4920-BA15-BB3209A00BE7}"/>
              </a:ext>
            </a:extLst>
          </p:cNvPr>
          <p:cNvSpPr>
            <a:spLocks noGrp="1"/>
          </p:cNvSpPr>
          <p:nvPr>
            <p:ph type="title"/>
          </p:nvPr>
        </p:nvSpPr>
        <p:spPr/>
        <p:txBody>
          <a:bodyPr/>
          <a:lstStyle/>
          <a:p>
            <a:r>
              <a:rPr lang="en-US" dirty="0"/>
              <a:t>Top 10 Vulnerabilities (cont.)</a:t>
            </a:r>
          </a:p>
        </p:txBody>
      </p:sp>
      <p:sp>
        <p:nvSpPr>
          <p:cNvPr id="3" name="Content Placeholder 2">
            <a:extLst>
              <a:ext uri="{FF2B5EF4-FFF2-40B4-BE49-F238E27FC236}">
                <a16:creationId xmlns:a16="http://schemas.microsoft.com/office/drawing/2014/main" id="{8BBEC0F7-0A80-4F6E-993E-2499EF448F81}"/>
              </a:ext>
            </a:extLst>
          </p:cNvPr>
          <p:cNvSpPr>
            <a:spLocks noGrp="1"/>
          </p:cNvSpPr>
          <p:nvPr>
            <p:ph idx="1"/>
          </p:nvPr>
        </p:nvSpPr>
        <p:spPr/>
        <p:txBody>
          <a:bodyPr>
            <a:normAutofit/>
          </a:bodyPr>
          <a:lstStyle/>
          <a:p>
            <a:r>
              <a:rPr lang="en-US" sz="2400" dirty="0"/>
              <a:t>3. Cross-site Scripting (XSS)</a:t>
            </a:r>
          </a:p>
          <a:p>
            <a:pPr lvl="1"/>
            <a:r>
              <a:rPr lang="en-US" sz="2000" dirty="0"/>
              <a:t>XSS flaws occur whenever an application takes untrusted data and sends it to a web browser without proper validation or escaping.</a:t>
            </a:r>
          </a:p>
          <a:p>
            <a:pPr lvl="1"/>
            <a:r>
              <a:rPr lang="en-US" sz="2000" dirty="0"/>
              <a:t>XSS allows attackers to execute scripts in the victim’s browser which can hijack user sessions, deface web sites, or redirect the user to malicious sites.</a:t>
            </a:r>
          </a:p>
          <a:p>
            <a:r>
              <a:rPr lang="en-US" sz="2400" dirty="0"/>
              <a:t>4. Insecure Direct Object Reference</a:t>
            </a:r>
          </a:p>
          <a:p>
            <a:pPr lvl="1"/>
            <a:r>
              <a:rPr lang="en-US" sz="2000" dirty="0"/>
              <a:t>A direct object reference occurs when a developer exposes a reference to an internal implementation object, such as a file, directory, or database key.</a:t>
            </a:r>
          </a:p>
          <a:p>
            <a:pPr lvl="1"/>
            <a:r>
              <a:rPr lang="en-US" sz="2000" dirty="0"/>
              <a:t>Without an access control check or other protection, attackers can manipulate these references to access unauthorized data.</a:t>
            </a:r>
          </a:p>
        </p:txBody>
      </p:sp>
    </p:spTree>
    <p:extLst>
      <p:ext uri="{BB962C8B-B14F-4D97-AF65-F5344CB8AC3E}">
        <p14:creationId xmlns:p14="http://schemas.microsoft.com/office/powerpoint/2010/main" val="36439693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4ED40-8860-4EF9-BE05-F0B6C19B1F2E}"/>
              </a:ext>
            </a:extLst>
          </p:cNvPr>
          <p:cNvSpPr>
            <a:spLocks noGrp="1"/>
          </p:cNvSpPr>
          <p:nvPr>
            <p:ph type="title"/>
          </p:nvPr>
        </p:nvSpPr>
        <p:spPr/>
        <p:txBody>
          <a:bodyPr/>
          <a:lstStyle/>
          <a:p>
            <a:r>
              <a:rPr lang="en-US" dirty="0"/>
              <a:t>Top 10 Vulnerabilities (cont.)</a:t>
            </a:r>
          </a:p>
        </p:txBody>
      </p:sp>
      <p:sp>
        <p:nvSpPr>
          <p:cNvPr id="3" name="Content Placeholder 2">
            <a:extLst>
              <a:ext uri="{FF2B5EF4-FFF2-40B4-BE49-F238E27FC236}">
                <a16:creationId xmlns:a16="http://schemas.microsoft.com/office/drawing/2014/main" id="{088DC6F1-2223-4DD3-BD98-8B9D05DB66CD}"/>
              </a:ext>
            </a:extLst>
          </p:cNvPr>
          <p:cNvSpPr>
            <a:spLocks noGrp="1"/>
          </p:cNvSpPr>
          <p:nvPr>
            <p:ph idx="1"/>
          </p:nvPr>
        </p:nvSpPr>
        <p:spPr/>
        <p:txBody>
          <a:bodyPr>
            <a:normAutofit/>
          </a:bodyPr>
          <a:lstStyle/>
          <a:p>
            <a:r>
              <a:rPr lang="en-US" sz="2400" dirty="0"/>
              <a:t>5. Security Misconfiguration</a:t>
            </a:r>
          </a:p>
          <a:p>
            <a:pPr lvl="1"/>
            <a:r>
              <a:rPr lang="en-US" sz="2000" dirty="0"/>
              <a:t>Good security requires having a secure configuration defined and deployed for the application, frameworks, application server, web server, database server, platform, etc.</a:t>
            </a:r>
          </a:p>
          <a:p>
            <a:pPr lvl="1"/>
            <a:r>
              <a:rPr lang="en-US" sz="2000" dirty="0"/>
              <a:t>Secure settings should be defined, implemented, and maintained, as defaults are often insecure, and software should be kept up to date.</a:t>
            </a:r>
          </a:p>
          <a:p>
            <a:r>
              <a:rPr lang="en-US" sz="2400" dirty="0"/>
              <a:t>6. Sensitive Data Exposure</a:t>
            </a:r>
          </a:p>
          <a:p>
            <a:pPr lvl="1"/>
            <a:r>
              <a:rPr lang="en-US" sz="2000" dirty="0"/>
              <a:t>Sensitive data: credit cards, tax IDs, and authentication credentials must be well protected. Attackers may steal or modify such weakly protected data to conduct credit card fraud, identity theft, or other crimes. Sensitive data deserves extra protection such as encryption, and special precautions when exchanged with the browser.</a:t>
            </a:r>
          </a:p>
        </p:txBody>
      </p:sp>
    </p:spTree>
    <p:extLst>
      <p:ext uri="{BB962C8B-B14F-4D97-AF65-F5344CB8AC3E}">
        <p14:creationId xmlns:p14="http://schemas.microsoft.com/office/powerpoint/2010/main" val="67001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60774-8ECB-4985-BC2F-CB358E37232E}"/>
              </a:ext>
            </a:extLst>
          </p:cNvPr>
          <p:cNvSpPr>
            <a:spLocks noGrp="1"/>
          </p:cNvSpPr>
          <p:nvPr>
            <p:ph type="title"/>
          </p:nvPr>
        </p:nvSpPr>
        <p:spPr/>
        <p:txBody>
          <a:bodyPr/>
          <a:lstStyle/>
          <a:p>
            <a:r>
              <a:rPr lang="en-US" dirty="0"/>
              <a:t>Top 10 Vulnerabilities (cont.)</a:t>
            </a:r>
          </a:p>
        </p:txBody>
      </p:sp>
      <p:sp>
        <p:nvSpPr>
          <p:cNvPr id="3" name="Content Placeholder 2">
            <a:extLst>
              <a:ext uri="{FF2B5EF4-FFF2-40B4-BE49-F238E27FC236}">
                <a16:creationId xmlns:a16="http://schemas.microsoft.com/office/drawing/2014/main" id="{E4F8184A-2443-4CCD-9690-E3399F82E0C8}"/>
              </a:ext>
            </a:extLst>
          </p:cNvPr>
          <p:cNvSpPr>
            <a:spLocks noGrp="1"/>
          </p:cNvSpPr>
          <p:nvPr>
            <p:ph idx="1"/>
          </p:nvPr>
        </p:nvSpPr>
        <p:spPr/>
        <p:txBody>
          <a:bodyPr>
            <a:normAutofit/>
          </a:bodyPr>
          <a:lstStyle/>
          <a:p>
            <a:r>
              <a:rPr lang="en-US" dirty="0"/>
              <a:t>7. Missing Function Level Access Control</a:t>
            </a:r>
          </a:p>
          <a:p>
            <a:pPr lvl="1"/>
            <a:r>
              <a:rPr lang="en-US" dirty="0"/>
              <a:t>Web applications verify function level access rights before making that functionality visible. However, they need to perform the same access control checks on the server when each function is accessed.</a:t>
            </a:r>
          </a:p>
          <a:p>
            <a:pPr lvl="1"/>
            <a:r>
              <a:rPr lang="en-US" dirty="0"/>
              <a:t>If requests are not verified, attackers will be able to forge requests in order to access functionality without proper authorization.</a:t>
            </a:r>
          </a:p>
          <a:p>
            <a:r>
              <a:rPr lang="en-US" dirty="0"/>
              <a:t>8. Cross-site Request Forgery (CSRF)</a:t>
            </a:r>
          </a:p>
          <a:p>
            <a:pPr lvl="1"/>
            <a:r>
              <a:rPr lang="en-US" dirty="0"/>
              <a:t>A CSRF attack forces a logged-on victim’s browser to send a forged HTTP request, including the victim’s session cookie and any other authentication information, to a vulnerable web application.</a:t>
            </a:r>
          </a:p>
          <a:p>
            <a:pPr lvl="1"/>
            <a:r>
              <a:rPr lang="en-US" dirty="0"/>
              <a:t>Attacker can force the victim’s browser to generate requests the vulnerable application thinks are legitimate requests from the victim.</a:t>
            </a:r>
          </a:p>
        </p:txBody>
      </p:sp>
    </p:spTree>
    <p:extLst>
      <p:ext uri="{BB962C8B-B14F-4D97-AF65-F5344CB8AC3E}">
        <p14:creationId xmlns:p14="http://schemas.microsoft.com/office/powerpoint/2010/main" val="3719861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283C1-397C-4C4C-B429-23F5AF45BDDA}"/>
              </a:ext>
            </a:extLst>
          </p:cNvPr>
          <p:cNvSpPr>
            <a:spLocks noGrp="1"/>
          </p:cNvSpPr>
          <p:nvPr>
            <p:ph type="title"/>
          </p:nvPr>
        </p:nvSpPr>
        <p:spPr/>
        <p:txBody>
          <a:bodyPr/>
          <a:lstStyle/>
          <a:p>
            <a:r>
              <a:rPr lang="en-US" dirty="0"/>
              <a:t>Chapter outline</a:t>
            </a:r>
          </a:p>
        </p:txBody>
      </p:sp>
      <p:sp>
        <p:nvSpPr>
          <p:cNvPr id="3" name="Content Placeholder 2">
            <a:extLst>
              <a:ext uri="{FF2B5EF4-FFF2-40B4-BE49-F238E27FC236}">
                <a16:creationId xmlns:a16="http://schemas.microsoft.com/office/drawing/2014/main" id="{ABE52972-1018-4C3B-BF7F-00D493B2B7FE}"/>
              </a:ext>
            </a:extLst>
          </p:cNvPr>
          <p:cNvSpPr>
            <a:spLocks noGrp="1"/>
          </p:cNvSpPr>
          <p:nvPr>
            <p:ph idx="1"/>
          </p:nvPr>
        </p:nvSpPr>
        <p:spPr/>
        <p:txBody>
          <a:bodyPr/>
          <a:lstStyle/>
          <a:p>
            <a:r>
              <a:rPr lang="en-US" dirty="0"/>
              <a:t>Information security in Enterprise</a:t>
            </a:r>
          </a:p>
          <a:p>
            <a:pPr lvl="1"/>
            <a:r>
              <a:rPr lang="en-US" dirty="0"/>
              <a:t>IBM OWASP Top 10 Vulnerabilities</a:t>
            </a:r>
          </a:p>
          <a:p>
            <a:r>
              <a:rPr lang="en-US" dirty="0"/>
              <a:t>Two-Factor Authentication</a:t>
            </a:r>
          </a:p>
          <a:p>
            <a:pPr lvl="1"/>
            <a:r>
              <a:rPr lang="en-US" dirty="0"/>
              <a:t>Something you know</a:t>
            </a:r>
          </a:p>
          <a:p>
            <a:pPr lvl="1"/>
            <a:r>
              <a:rPr lang="en-US" dirty="0"/>
              <a:t>Something you have</a:t>
            </a:r>
          </a:p>
          <a:p>
            <a:pPr lvl="1"/>
            <a:r>
              <a:rPr lang="en-US" dirty="0"/>
              <a:t>Something you are</a:t>
            </a:r>
          </a:p>
        </p:txBody>
      </p:sp>
    </p:spTree>
    <p:extLst>
      <p:ext uri="{BB962C8B-B14F-4D97-AF65-F5344CB8AC3E}">
        <p14:creationId xmlns:p14="http://schemas.microsoft.com/office/powerpoint/2010/main" val="1858536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E31D0-846B-4A5D-858B-B75B1D8A2792}"/>
              </a:ext>
            </a:extLst>
          </p:cNvPr>
          <p:cNvSpPr>
            <a:spLocks noGrp="1"/>
          </p:cNvSpPr>
          <p:nvPr>
            <p:ph type="title"/>
          </p:nvPr>
        </p:nvSpPr>
        <p:spPr/>
        <p:txBody>
          <a:bodyPr/>
          <a:lstStyle/>
          <a:p>
            <a:r>
              <a:rPr lang="en-US" dirty="0"/>
              <a:t>Top 10 Vulnerabilities (cont.)</a:t>
            </a:r>
          </a:p>
        </p:txBody>
      </p:sp>
      <p:sp>
        <p:nvSpPr>
          <p:cNvPr id="3" name="Content Placeholder 2">
            <a:extLst>
              <a:ext uri="{FF2B5EF4-FFF2-40B4-BE49-F238E27FC236}">
                <a16:creationId xmlns:a16="http://schemas.microsoft.com/office/drawing/2014/main" id="{FB232484-30E4-46D2-AAB5-BBE05D3E23FA}"/>
              </a:ext>
            </a:extLst>
          </p:cNvPr>
          <p:cNvSpPr>
            <a:spLocks noGrp="1"/>
          </p:cNvSpPr>
          <p:nvPr>
            <p:ph idx="1"/>
          </p:nvPr>
        </p:nvSpPr>
        <p:spPr/>
        <p:txBody>
          <a:bodyPr>
            <a:normAutofit/>
          </a:bodyPr>
          <a:lstStyle/>
          <a:p>
            <a:r>
              <a:rPr lang="en-US" sz="2400" dirty="0"/>
              <a:t>9.Using Components with known Vulnerabilities</a:t>
            </a:r>
          </a:p>
          <a:p>
            <a:pPr lvl="1"/>
            <a:r>
              <a:rPr lang="en-US" sz="2000" dirty="0"/>
              <a:t>Components (Libraries, frameworks, software modules) are always run with full privileges. If a vulnerable component is exploited, such an attack can facilitate serious data loss or server takeover.</a:t>
            </a:r>
          </a:p>
          <a:p>
            <a:pPr lvl="1"/>
            <a:r>
              <a:rPr lang="en-US" sz="2000" dirty="0"/>
              <a:t>Applications using components with known vulnerabilities may undermine application defenses and enable a range of possible attacks and impacts.</a:t>
            </a:r>
          </a:p>
          <a:p>
            <a:r>
              <a:rPr lang="en-US" sz="2400" dirty="0"/>
              <a:t>10. Unvalidated Redirects and Forwards</a:t>
            </a:r>
          </a:p>
          <a:p>
            <a:pPr lvl="1"/>
            <a:r>
              <a:rPr lang="en-US" sz="2000" dirty="0"/>
              <a:t>Web applications frequently redirect and forward users to other pages and websites, and use untrusted data to determine the destination pages. Without proper validation, attackers can redirect victims to phishing or malware sites, or to access the unauthorized pages.</a:t>
            </a:r>
          </a:p>
        </p:txBody>
      </p:sp>
    </p:spTree>
    <p:extLst>
      <p:ext uri="{BB962C8B-B14F-4D97-AF65-F5344CB8AC3E}">
        <p14:creationId xmlns:p14="http://schemas.microsoft.com/office/powerpoint/2010/main" val="2322060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7065D-85BB-49C6-BD49-D516A66FE6DB}"/>
              </a:ext>
            </a:extLst>
          </p:cNvPr>
          <p:cNvSpPr>
            <a:spLocks noGrp="1"/>
          </p:cNvSpPr>
          <p:nvPr>
            <p:ph type="title"/>
          </p:nvPr>
        </p:nvSpPr>
        <p:spPr/>
        <p:txBody>
          <a:bodyPr/>
          <a:lstStyle/>
          <a:p>
            <a:r>
              <a:rPr lang="en-US" dirty="0"/>
              <a:t>We need experts for Cybersecurity</a:t>
            </a:r>
          </a:p>
        </p:txBody>
      </p:sp>
      <p:sp>
        <p:nvSpPr>
          <p:cNvPr id="3" name="Content Placeholder 2">
            <a:extLst>
              <a:ext uri="{FF2B5EF4-FFF2-40B4-BE49-F238E27FC236}">
                <a16:creationId xmlns:a16="http://schemas.microsoft.com/office/drawing/2014/main" id="{D48C7E1A-D69C-4365-A94D-F087C625D290}"/>
              </a:ext>
            </a:extLst>
          </p:cNvPr>
          <p:cNvSpPr>
            <a:spLocks noGrp="1"/>
          </p:cNvSpPr>
          <p:nvPr>
            <p:ph idx="1"/>
          </p:nvPr>
        </p:nvSpPr>
        <p:spPr/>
        <p:txBody>
          <a:bodyPr/>
          <a:lstStyle/>
          <a:p>
            <a:r>
              <a:rPr lang="en-US" dirty="0"/>
              <a:t>Black hat hacker</a:t>
            </a:r>
          </a:p>
          <a:p>
            <a:pPr lvl="1"/>
            <a:r>
              <a:rPr lang="en-US" dirty="0"/>
              <a:t>For fun, profits, politics, etc.</a:t>
            </a:r>
          </a:p>
          <a:p>
            <a:pPr lvl="1"/>
            <a:r>
              <a:rPr lang="en-US" dirty="0"/>
              <a:t>Threatening the enterprises</a:t>
            </a:r>
          </a:p>
          <a:p>
            <a:r>
              <a:rPr lang="en-US" dirty="0"/>
              <a:t>White hat hacker</a:t>
            </a:r>
          </a:p>
          <a:p>
            <a:pPr lvl="1"/>
            <a:r>
              <a:rPr lang="en-US" dirty="0"/>
              <a:t>Help enterprises to find potential risks, bugs, etc.</a:t>
            </a:r>
          </a:p>
          <a:p>
            <a:pPr lvl="1"/>
            <a:r>
              <a:rPr lang="en-US" dirty="0"/>
              <a:t>Bug Bounty Program</a:t>
            </a:r>
          </a:p>
          <a:p>
            <a:pPr lvl="1"/>
            <a:r>
              <a:rPr lang="en-US" dirty="0" err="1"/>
              <a:t>HackerOne</a:t>
            </a:r>
            <a:endParaRPr lang="en-US" dirty="0"/>
          </a:p>
        </p:txBody>
      </p:sp>
      <p:pic>
        <p:nvPicPr>
          <p:cNvPr id="6" name="Picture 5">
            <a:extLst>
              <a:ext uri="{FF2B5EF4-FFF2-40B4-BE49-F238E27FC236}">
                <a16:creationId xmlns:a16="http://schemas.microsoft.com/office/drawing/2014/main" id="{2E399D61-90B7-431B-99FD-6FACDAD526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6222" y="2055774"/>
            <a:ext cx="3148452" cy="2091030"/>
          </a:xfrm>
          <a:prstGeom prst="rect">
            <a:avLst/>
          </a:prstGeom>
        </p:spPr>
      </p:pic>
    </p:spTree>
    <p:extLst>
      <p:ext uri="{BB962C8B-B14F-4D97-AF65-F5344CB8AC3E}">
        <p14:creationId xmlns:p14="http://schemas.microsoft.com/office/powerpoint/2010/main" val="299635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A5F27-12FA-4F25-A993-3BC1D6799348}"/>
              </a:ext>
            </a:extLst>
          </p:cNvPr>
          <p:cNvSpPr>
            <a:spLocks noGrp="1"/>
          </p:cNvSpPr>
          <p:nvPr>
            <p:ph type="title"/>
          </p:nvPr>
        </p:nvSpPr>
        <p:spPr/>
        <p:txBody>
          <a:bodyPr/>
          <a:lstStyle/>
          <a:p>
            <a:r>
              <a:rPr lang="en-US" altLang="zh-CN" dirty="0"/>
              <a:t>Developer Point of view</a:t>
            </a:r>
            <a:endParaRPr lang="en-US" dirty="0"/>
          </a:p>
        </p:txBody>
      </p:sp>
      <p:sp>
        <p:nvSpPr>
          <p:cNvPr id="3" name="Content Placeholder 2">
            <a:extLst>
              <a:ext uri="{FF2B5EF4-FFF2-40B4-BE49-F238E27FC236}">
                <a16:creationId xmlns:a16="http://schemas.microsoft.com/office/drawing/2014/main" id="{7B530271-36D8-4165-9507-D127AAAEFE8F}"/>
              </a:ext>
            </a:extLst>
          </p:cNvPr>
          <p:cNvSpPr>
            <a:spLocks noGrp="1"/>
          </p:cNvSpPr>
          <p:nvPr>
            <p:ph idx="1"/>
          </p:nvPr>
        </p:nvSpPr>
        <p:spPr/>
        <p:txBody>
          <a:bodyPr/>
          <a:lstStyle/>
          <a:p>
            <a:r>
              <a:rPr lang="en-US" sz="2400" dirty="0"/>
              <a:t>The critical factors to consider when exposing an application to Internet</a:t>
            </a:r>
          </a:p>
          <a:p>
            <a:pPr lvl="1"/>
            <a:r>
              <a:rPr lang="en-US" sz="2000" dirty="0"/>
              <a:t>OWASP is usually a great starting point. </a:t>
            </a:r>
          </a:p>
          <a:p>
            <a:pPr lvl="1"/>
            <a:r>
              <a:rPr lang="en-US" sz="2000" dirty="0"/>
              <a:t>Important factors to consider are</a:t>
            </a:r>
          </a:p>
          <a:p>
            <a:pPr lvl="2"/>
            <a:r>
              <a:rPr lang="en-US" sz="1800" dirty="0"/>
              <a:t>Validation of user data: Ensure they are also validated In Business Layer.</a:t>
            </a:r>
          </a:p>
          <a:p>
            <a:pPr lvl="2"/>
            <a:r>
              <a:rPr lang="en-US" sz="1800" dirty="0"/>
              <a:t>SQL Injection: Never build SQL queries using string concatenation. Use a prepared statement. Even better, use frameworks like Hibernate to handle communication with a database.</a:t>
            </a:r>
          </a:p>
          <a:p>
            <a:pPr lvl="2"/>
            <a:r>
              <a:rPr lang="en-US" sz="1800" dirty="0"/>
              <a:t>XSS-Cross Site Scripting: Ensure you check against an allow list of input characters.</a:t>
            </a:r>
          </a:p>
          <a:p>
            <a:pPr lvl="2"/>
            <a:r>
              <a:rPr lang="en-US" sz="1800" dirty="0"/>
              <a:t>Avoid using old versions of software</a:t>
            </a:r>
          </a:p>
          <a:p>
            <a:pPr lvl="2"/>
            <a:endParaRPr lang="en-US" dirty="0"/>
          </a:p>
        </p:txBody>
      </p:sp>
    </p:spTree>
    <p:extLst>
      <p:ext uri="{BB962C8B-B14F-4D97-AF65-F5344CB8AC3E}">
        <p14:creationId xmlns:p14="http://schemas.microsoft.com/office/powerpoint/2010/main" val="3860057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8D47B-75E2-4C49-9988-EE9FA37F0276}"/>
              </a:ext>
            </a:extLst>
          </p:cNvPr>
          <p:cNvSpPr>
            <a:spLocks noGrp="1"/>
          </p:cNvSpPr>
          <p:nvPr>
            <p:ph type="title"/>
          </p:nvPr>
        </p:nvSpPr>
        <p:spPr/>
        <p:txBody>
          <a:bodyPr/>
          <a:lstStyle/>
          <a:p>
            <a:r>
              <a:rPr lang="en-US" altLang="zh-CN" dirty="0"/>
              <a:t>Developer Point of view</a:t>
            </a:r>
            <a:endParaRPr lang="en-US" dirty="0"/>
          </a:p>
        </p:txBody>
      </p:sp>
      <p:sp>
        <p:nvSpPr>
          <p:cNvPr id="3" name="Content Placeholder 2">
            <a:extLst>
              <a:ext uri="{FF2B5EF4-FFF2-40B4-BE49-F238E27FC236}">
                <a16:creationId xmlns:a16="http://schemas.microsoft.com/office/drawing/2014/main" id="{6A2E9028-2F80-4D61-9DCF-B0DC66E7085C}"/>
              </a:ext>
            </a:extLst>
          </p:cNvPr>
          <p:cNvSpPr>
            <a:spLocks noGrp="1"/>
          </p:cNvSpPr>
          <p:nvPr>
            <p:ph idx="1"/>
          </p:nvPr>
        </p:nvSpPr>
        <p:spPr/>
        <p:txBody>
          <a:bodyPr>
            <a:normAutofit/>
          </a:bodyPr>
          <a:lstStyle/>
          <a:p>
            <a:r>
              <a:rPr lang="en-US" sz="2800" dirty="0"/>
              <a:t>What are the best practices regarding handling security for a web application?</a:t>
            </a:r>
          </a:p>
          <a:p>
            <a:pPr lvl="1"/>
            <a:r>
              <a:rPr lang="en-US" sz="2400" dirty="0"/>
              <a:t>Best practices are:</a:t>
            </a:r>
          </a:p>
          <a:p>
            <a:pPr lvl="2"/>
            <a:r>
              <a:rPr lang="en-US" sz="2000" b="1" dirty="0"/>
              <a:t>Threat Modelling</a:t>
            </a:r>
            <a:r>
              <a:rPr lang="en-US" sz="2000" dirty="0"/>
              <a:t>: Do threat modelling and understand the various security threats posed to the application</a:t>
            </a:r>
          </a:p>
          <a:p>
            <a:pPr lvl="2"/>
            <a:r>
              <a:rPr lang="en-US" sz="2000" b="1" dirty="0"/>
              <a:t>Static Security Analysis</a:t>
            </a:r>
            <a:r>
              <a:rPr lang="en-US" sz="2000" dirty="0"/>
              <a:t>: Use a static security analysis tool like Fortify.</a:t>
            </a:r>
          </a:p>
          <a:p>
            <a:pPr lvl="2"/>
            <a:r>
              <a:rPr lang="en-US" sz="2000" b="1" dirty="0"/>
              <a:t>Educate Developers and Testers:</a:t>
            </a:r>
            <a:r>
              <a:rPr lang="en-US" sz="2000" dirty="0"/>
              <a:t> Most significant part. Developers and Testers should be aware of the latest security threats.</a:t>
            </a:r>
          </a:p>
          <a:p>
            <a:pPr lvl="2"/>
            <a:r>
              <a:rPr lang="en-US" sz="2000" b="1" dirty="0"/>
              <a:t>Dynamic Security Tests: </a:t>
            </a:r>
            <a:r>
              <a:rPr lang="en-US" sz="2000" dirty="0"/>
              <a:t>Dynamic security tests done by a professional security testing team should be an essential part of the release cycle. It is preferable to do this as early as possible.</a:t>
            </a:r>
          </a:p>
        </p:txBody>
      </p:sp>
    </p:spTree>
    <p:extLst>
      <p:ext uri="{BB962C8B-B14F-4D97-AF65-F5344CB8AC3E}">
        <p14:creationId xmlns:p14="http://schemas.microsoft.com/office/powerpoint/2010/main" val="1351942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03E913-F118-41BE-B5DE-06A68B8202F6}"/>
              </a:ext>
            </a:extLst>
          </p:cNvPr>
          <p:cNvSpPr>
            <a:spLocks noGrp="1"/>
          </p:cNvSpPr>
          <p:nvPr>
            <p:ph type="title"/>
          </p:nvPr>
        </p:nvSpPr>
        <p:spPr/>
        <p:txBody>
          <a:bodyPr/>
          <a:lstStyle/>
          <a:p>
            <a:r>
              <a:rPr lang="en-US" dirty="0"/>
              <a:t>Two-Factor  Authentication</a:t>
            </a:r>
          </a:p>
        </p:txBody>
      </p:sp>
      <p:sp>
        <p:nvSpPr>
          <p:cNvPr id="5" name="Text Placeholder 4">
            <a:extLst>
              <a:ext uri="{FF2B5EF4-FFF2-40B4-BE49-F238E27FC236}">
                <a16:creationId xmlns:a16="http://schemas.microsoft.com/office/drawing/2014/main" id="{58CA71FA-3399-407B-981F-68600C67D0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172088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2368CB-B64A-4F56-80EE-9D04760E1131}"/>
              </a:ext>
            </a:extLst>
          </p:cNvPr>
          <p:cNvSpPr>
            <a:spLocks noGrp="1"/>
          </p:cNvSpPr>
          <p:nvPr>
            <p:ph type="title"/>
          </p:nvPr>
        </p:nvSpPr>
        <p:spPr/>
        <p:txBody>
          <a:bodyPr/>
          <a:lstStyle/>
          <a:p>
            <a:r>
              <a:rPr lang="en-US" dirty="0"/>
              <a:t>Authentication</a:t>
            </a:r>
          </a:p>
        </p:txBody>
      </p:sp>
      <p:sp>
        <p:nvSpPr>
          <p:cNvPr id="5" name="Content Placeholder 4">
            <a:extLst>
              <a:ext uri="{FF2B5EF4-FFF2-40B4-BE49-F238E27FC236}">
                <a16:creationId xmlns:a16="http://schemas.microsoft.com/office/drawing/2014/main" id="{D6C9DAA9-A069-46DC-91F3-1D7E5D344C40}"/>
              </a:ext>
            </a:extLst>
          </p:cNvPr>
          <p:cNvSpPr>
            <a:spLocks noGrp="1"/>
          </p:cNvSpPr>
          <p:nvPr>
            <p:ph idx="1"/>
          </p:nvPr>
        </p:nvSpPr>
        <p:spPr/>
        <p:txBody>
          <a:bodyPr>
            <a:normAutofit/>
          </a:bodyPr>
          <a:lstStyle/>
          <a:p>
            <a:r>
              <a:rPr lang="en-US" sz="2800" dirty="0"/>
              <a:t>Enterprise systems must provide secure methods for customers to access their systems on Internet.</a:t>
            </a:r>
          </a:p>
          <a:p>
            <a:r>
              <a:rPr lang="en-US" sz="2800" dirty="0"/>
              <a:t>They require some mechanisms to identify their customers from the hackers.</a:t>
            </a:r>
          </a:p>
          <a:p>
            <a:r>
              <a:rPr lang="en-US" sz="2800" dirty="0"/>
              <a:t>Commonly used authentication mechanisms</a:t>
            </a:r>
          </a:p>
          <a:p>
            <a:pPr lvl="1"/>
            <a:r>
              <a:rPr lang="en-US" sz="2400" dirty="0"/>
              <a:t>Two-Factor Authentication / Two-Step Verification</a:t>
            </a:r>
          </a:p>
          <a:p>
            <a:pPr lvl="2"/>
            <a:r>
              <a:rPr lang="en-US" sz="2000" dirty="0"/>
              <a:t>Something you know (knowledge)</a:t>
            </a:r>
          </a:p>
          <a:p>
            <a:pPr lvl="2"/>
            <a:r>
              <a:rPr lang="en-US" sz="2000" dirty="0"/>
              <a:t>Something you have (hardware devices)</a:t>
            </a:r>
          </a:p>
          <a:p>
            <a:pPr lvl="2"/>
            <a:r>
              <a:rPr lang="en-US" sz="2000" dirty="0"/>
              <a:t>Something you are (biometric)</a:t>
            </a:r>
          </a:p>
        </p:txBody>
      </p:sp>
    </p:spTree>
    <p:extLst>
      <p:ext uri="{BB962C8B-B14F-4D97-AF65-F5344CB8AC3E}">
        <p14:creationId xmlns:p14="http://schemas.microsoft.com/office/powerpoint/2010/main" val="26754895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05665-C569-4D46-8317-1092336D4EAD}"/>
              </a:ext>
            </a:extLst>
          </p:cNvPr>
          <p:cNvSpPr>
            <a:spLocks noGrp="1"/>
          </p:cNvSpPr>
          <p:nvPr>
            <p:ph type="title"/>
          </p:nvPr>
        </p:nvSpPr>
        <p:spPr/>
        <p:txBody>
          <a:bodyPr/>
          <a:lstStyle/>
          <a:p>
            <a:r>
              <a:rPr lang="en-US" dirty="0"/>
              <a:t>What is two-factor authentication?</a:t>
            </a:r>
          </a:p>
        </p:txBody>
      </p:sp>
      <p:sp>
        <p:nvSpPr>
          <p:cNvPr id="3" name="Content Placeholder 2">
            <a:extLst>
              <a:ext uri="{FF2B5EF4-FFF2-40B4-BE49-F238E27FC236}">
                <a16:creationId xmlns:a16="http://schemas.microsoft.com/office/drawing/2014/main" id="{8EA4AE04-3068-4ED9-BA23-21F1735000F6}"/>
              </a:ext>
            </a:extLst>
          </p:cNvPr>
          <p:cNvSpPr>
            <a:spLocks noGrp="1"/>
          </p:cNvSpPr>
          <p:nvPr>
            <p:ph idx="1"/>
          </p:nvPr>
        </p:nvSpPr>
        <p:spPr/>
        <p:txBody>
          <a:bodyPr/>
          <a:lstStyle/>
          <a:p>
            <a:r>
              <a:rPr lang="en-US" dirty="0"/>
              <a:t>Two-factor authentication adds a second level of authentication to an account log-in. When you have to enter only your username and one password, that's considered a single-factor authentication. 2FA requires the user to have two out of three types of credentials before being able to access an account. The three types are: </a:t>
            </a:r>
          </a:p>
          <a:p>
            <a:pPr lvl="1"/>
            <a:r>
              <a:rPr lang="en-US" dirty="0"/>
              <a:t>Something you know, such as a personal identification number (PIN), password or a pattern </a:t>
            </a:r>
          </a:p>
          <a:p>
            <a:pPr lvl="1"/>
            <a:r>
              <a:rPr lang="en-US" dirty="0"/>
              <a:t>Something you have, such as an ATM card, phone, or fob </a:t>
            </a:r>
          </a:p>
          <a:p>
            <a:pPr lvl="1"/>
            <a:r>
              <a:rPr lang="en-US" dirty="0"/>
              <a:t>Something you are, such as a biometric like a fingerprint or voice print</a:t>
            </a:r>
          </a:p>
        </p:txBody>
      </p:sp>
    </p:spTree>
    <p:extLst>
      <p:ext uri="{BB962C8B-B14F-4D97-AF65-F5344CB8AC3E}">
        <p14:creationId xmlns:p14="http://schemas.microsoft.com/office/powerpoint/2010/main" val="1058989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70062-613F-49A6-AE24-3FA6A19B83FA}"/>
              </a:ext>
            </a:extLst>
          </p:cNvPr>
          <p:cNvSpPr>
            <a:spLocks noGrp="1"/>
          </p:cNvSpPr>
          <p:nvPr>
            <p:ph type="title"/>
          </p:nvPr>
        </p:nvSpPr>
        <p:spPr>
          <a:xfrm>
            <a:off x="1069848" y="484632"/>
            <a:ext cx="10058400" cy="894989"/>
          </a:xfrm>
        </p:spPr>
        <p:txBody>
          <a:bodyPr/>
          <a:lstStyle/>
          <a:p>
            <a:r>
              <a:rPr lang="en-US" dirty="0"/>
              <a:t>Popular websites are using it</a:t>
            </a:r>
          </a:p>
        </p:txBody>
      </p:sp>
      <p:pic>
        <p:nvPicPr>
          <p:cNvPr id="9" name="Content Placeholder 8">
            <a:extLst>
              <a:ext uri="{FF2B5EF4-FFF2-40B4-BE49-F238E27FC236}">
                <a16:creationId xmlns:a16="http://schemas.microsoft.com/office/drawing/2014/main" id="{5A1D078E-90BB-4BDC-BD79-0432ED5884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547" y="1896689"/>
            <a:ext cx="11774905" cy="4476679"/>
          </a:xfrm>
        </p:spPr>
      </p:pic>
    </p:spTree>
    <p:extLst>
      <p:ext uri="{BB962C8B-B14F-4D97-AF65-F5344CB8AC3E}">
        <p14:creationId xmlns:p14="http://schemas.microsoft.com/office/powerpoint/2010/main" val="32321086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CABBB-A945-414E-88E9-C4510809CB03}"/>
              </a:ext>
            </a:extLst>
          </p:cNvPr>
          <p:cNvSpPr>
            <a:spLocks noGrp="1"/>
          </p:cNvSpPr>
          <p:nvPr>
            <p:ph type="title"/>
          </p:nvPr>
        </p:nvSpPr>
        <p:spPr/>
        <p:txBody>
          <a:bodyPr/>
          <a:lstStyle/>
          <a:p>
            <a:r>
              <a:rPr lang="en-US" dirty="0"/>
              <a:t>Two-Factor Authentication</a:t>
            </a:r>
          </a:p>
        </p:txBody>
      </p:sp>
      <p:sp>
        <p:nvSpPr>
          <p:cNvPr id="3" name="Content Placeholder 2">
            <a:extLst>
              <a:ext uri="{FF2B5EF4-FFF2-40B4-BE49-F238E27FC236}">
                <a16:creationId xmlns:a16="http://schemas.microsoft.com/office/drawing/2014/main" id="{E892B9A0-87FA-467D-84F3-F0D14B7902BE}"/>
              </a:ext>
            </a:extLst>
          </p:cNvPr>
          <p:cNvSpPr>
            <a:spLocks noGrp="1"/>
          </p:cNvSpPr>
          <p:nvPr>
            <p:ph idx="1"/>
          </p:nvPr>
        </p:nvSpPr>
        <p:spPr/>
        <p:txBody>
          <a:bodyPr>
            <a:normAutofit lnSpcReduction="10000"/>
          </a:bodyPr>
          <a:lstStyle/>
          <a:p>
            <a:r>
              <a:rPr lang="en-US" dirty="0"/>
              <a:t>Traditional applications require only username and password to login a system (something you know).</a:t>
            </a:r>
          </a:p>
          <a:p>
            <a:r>
              <a:rPr lang="en-US" dirty="0"/>
              <a:t>2FA requires one more factors(something you have or something you are) for authentication.</a:t>
            </a:r>
          </a:p>
          <a:p>
            <a:r>
              <a:rPr lang="en-US" dirty="0"/>
              <a:t>Hong Kong Monetary Authority requires online systems to adopt 2FA for high risk transactions.</a:t>
            </a:r>
          </a:p>
          <a:p>
            <a:pPr lvl="1"/>
            <a:r>
              <a:rPr lang="en-US" dirty="0">
                <a:hlinkClick r:id="rId2"/>
              </a:rPr>
              <a:t>https://www.hkma.gov.hk/eng/smart-consumers/internet-banking/#two-factor-authentication</a:t>
            </a:r>
            <a:r>
              <a:rPr lang="en-US" dirty="0"/>
              <a:t> </a:t>
            </a:r>
          </a:p>
          <a:p>
            <a:r>
              <a:rPr lang="en-US" dirty="0"/>
              <a:t>Monetary Authority of Macao(AMCM) suggests to adopt multi-factor authentications for high risk transactions.</a:t>
            </a:r>
          </a:p>
          <a:p>
            <a:pPr lvl="1"/>
            <a:r>
              <a:rPr lang="en-US" dirty="0"/>
              <a:t>Circular No. 003/B/2008-DSB/AMCM 5.2(a)</a:t>
            </a:r>
          </a:p>
          <a:p>
            <a:pPr lvl="1"/>
            <a:r>
              <a:rPr lang="en-US" dirty="0">
                <a:hlinkClick r:id="rId3"/>
              </a:rPr>
              <a:t>http://www.amcm.gov.mo/files/banking_sector/rules_and_guideline/notices_and_guidelines/en_av_03_2008.pdf</a:t>
            </a:r>
            <a:r>
              <a:rPr lang="en-US" dirty="0"/>
              <a:t> </a:t>
            </a:r>
          </a:p>
        </p:txBody>
      </p:sp>
    </p:spTree>
    <p:extLst>
      <p:ext uri="{BB962C8B-B14F-4D97-AF65-F5344CB8AC3E}">
        <p14:creationId xmlns:p14="http://schemas.microsoft.com/office/powerpoint/2010/main" val="39283208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94201-D715-4436-AA54-F1D0EA663FCA}"/>
              </a:ext>
            </a:extLst>
          </p:cNvPr>
          <p:cNvSpPr>
            <a:spLocks noGrp="1"/>
          </p:cNvSpPr>
          <p:nvPr>
            <p:ph type="title"/>
          </p:nvPr>
        </p:nvSpPr>
        <p:spPr/>
        <p:txBody>
          <a:bodyPr/>
          <a:lstStyle/>
          <a:p>
            <a:r>
              <a:rPr lang="en-US" dirty="0"/>
              <a:t>2FA is required for </a:t>
            </a:r>
            <a:r>
              <a:rPr lang="en-US" dirty="0" err="1"/>
              <a:t>ebanking</a:t>
            </a:r>
            <a:r>
              <a:rPr lang="en-US" dirty="0"/>
              <a:t>(Hong Kong)</a:t>
            </a:r>
          </a:p>
        </p:txBody>
      </p:sp>
      <p:sp>
        <p:nvSpPr>
          <p:cNvPr id="3" name="Content Placeholder 2">
            <a:extLst>
              <a:ext uri="{FF2B5EF4-FFF2-40B4-BE49-F238E27FC236}">
                <a16:creationId xmlns:a16="http://schemas.microsoft.com/office/drawing/2014/main" id="{0738B2B7-F67D-499B-B438-A4D707AB3964}"/>
              </a:ext>
            </a:extLst>
          </p:cNvPr>
          <p:cNvSpPr>
            <a:spLocks noGrp="1"/>
          </p:cNvSpPr>
          <p:nvPr>
            <p:ph idx="1"/>
          </p:nvPr>
        </p:nvSpPr>
        <p:spPr/>
        <p:txBody>
          <a:bodyPr/>
          <a:lstStyle/>
          <a:p>
            <a:r>
              <a:rPr lang="en-US" altLang="zh-CN" dirty="0"/>
              <a:t>Internet Banking in HK must</a:t>
            </a:r>
          </a:p>
          <a:p>
            <a:pPr marL="0" indent="0">
              <a:buNone/>
            </a:pPr>
            <a:r>
              <a:rPr lang="en-US" dirty="0"/>
              <a:t>   adopt Two-Factor Authentication</a:t>
            </a:r>
          </a:p>
        </p:txBody>
      </p:sp>
      <p:pic>
        <p:nvPicPr>
          <p:cNvPr id="4" name="Picture 3">
            <a:extLst>
              <a:ext uri="{FF2B5EF4-FFF2-40B4-BE49-F238E27FC236}">
                <a16:creationId xmlns:a16="http://schemas.microsoft.com/office/drawing/2014/main" id="{230BBCEF-2F31-4387-9BBF-4C7F78B8FAEE}"/>
              </a:ext>
            </a:extLst>
          </p:cNvPr>
          <p:cNvPicPr>
            <a:picLocks noChangeAspect="1"/>
          </p:cNvPicPr>
          <p:nvPr/>
        </p:nvPicPr>
        <p:blipFill>
          <a:blip r:embed="rId2"/>
          <a:stretch>
            <a:fillRect/>
          </a:stretch>
        </p:blipFill>
        <p:spPr>
          <a:xfrm>
            <a:off x="5316146" y="1491967"/>
            <a:ext cx="6651265" cy="4881401"/>
          </a:xfrm>
          <a:prstGeom prst="rect">
            <a:avLst/>
          </a:prstGeom>
        </p:spPr>
      </p:pic>
    </p:spTree>
    <p:extLst>
      <p:ext uri="{BB962C8B-B14F-4D97-AF65-F5344CB8AC3E}">
        <p14:creationId xmlns:p14="http://schemas.microsoft.com/office/powerpoint/2010/main" val="3006165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16DC42-FFED-4A8E-9181-CBFCF4C6E2F4}"/>
              </a:ext>
            </a:extLst>
          </p:cNvPr>
          <p:cNvSpPr>
            <a:spLocks noGrp="1"/>
          </p:cNvSpPr>
          <p:nvPr>
            <p:ph type="title"/>
          </p:nvPr>
        </p:nvSpPr>
        <p:spPr/>
        <p:txBody>
          <a:bodyPr/>
          <a:lstStyle/>
          <a:p>
            <a:r>
              <a:rPr lang="en-US" dirty="0"/>
              <a:t>Information Security in </a:t>
            </a:r>
            <a:r>
              <a:rPr lang="en-US" dirty="0" err="1"/>
              <a:t>entrprises</a:t>
            </a:r>
            <a:endParaRPr lang="en-US" dirty="0"/>
          </a:p>
        </p:txBody>
      </p:sp>
      <p:sp>
        <p:nvSpPr>
          <p:cNvPr id="5" name="Text Placeholder 4">
            <a:extLst>
              <a:ext uri="{FF2B5EF4-FFF2-40B4-BE49-F238E27FC236}">
                <a16:creationId xmlns:a16="http://schemas.microsoft.com/office/drawing/2014/main" id="{20BD90F8-4EA5-4961-8C0B-D6E03BFC7B4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342097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75AAD-5014-4BAF-9826-DD9CEAAFCC4E}"/>
              </a:ext>
            </a:extLst>
          </p:cNvPr>
          <p:cNvSpPr>
            <a:spLocks noGrp="1"/>
          </p:cNvSpPr>
          <p:nvPr>
            <p:ph type="title"/>
          </p:nvPr>
        </p:nvSpPr>
        <p:spPr/>
        <p:txBody>
          <a:bodyPr/>
          <a:lstStyle/>
          <a:p>
            <a:r>
              <a:rPr lang="en-US" dirty="0"/>
              <a:t>2FA required for e-Banking(Macao)</a:t>
            </a:r>
          </a:p>
        </p:txBody>
      </p:sp>
      <p:sp>
        <p:nvSpPr>
          <p:cNvPr id="3" name="Content Placeholder 2">
            <a:extLst>
              <a:ext uri="{FF2B5EF4-FFF2-40B4-BE49-F238E27FC236}">
                <a16:creationId xmlns:a16="http://schemas.microsoft.com/office/drawing/2014/main" id="{22024EBC-F93C-4BB3-B33B-AB9E5580FE69}"/>
              </a:ext>
            </a:extLst>
          </p:cNvPr>
          <p:cNvSpPr>
            <a:spLocks noGrp="1"/>
          </p:cNvSpPr>
          <p:nvPr>
            <p:ph idx="1"/>
          </p:nvPr>
        </p:nvSpPr>
        <p:spPr>
          <a:xfrm>
            <a:off x="1069848" y="2121408"/>
            <a:ext cx="10058400" cy="4552108"/>
          </a:xfrm>
        </p:spPr>
        <p:txBody>
          <a:bodyPr>
            <a:normAutofit/>
          </a:bodyPr>
          <a:lstStyle/>
          <a:p>
            <a:r>
              <a:rPr lang="en-US" sz="2400" dirty="0"/>
              <a:t>Guideline on Risk Management of e-Banking</a:t>
            </a:r>
          </a:p>
          <a:p>
            <a:pPr lvl="1"/>
            <a:r>
              <a:rPr lang="en-US" sz="2000" dirty="0"/>
              <a:t>To validate the identify of the customer by verifying</a:t>
            </a:r>
          </a:p>
          <a:p>
            <a:pPr lvl="2"/>
            <a:r>
              <a:rPr lang="en-US" sz="1800" dirty="0"/>
              <a:t>What the customer knows: password or personal identification number.</a:t>
            </a:r>
          </a:p>
          <a:p>
            <a:pPr lvl="2"/>
            <a:r>
              <a:rPr lang="en-US" sz="1800" dirty="0"/>
              <a:t>What the customer has: smart card, security token or digital certificate.</a:t>
            </a:r>
          </a:p>
          <a:p>
            <a:pPr lvl="2"/>
            <a:r>
              <a:rPr lang="en-US" sz="1800" dirty="0"/>
              <a:t>What the customer is: fingerprint or iris pattern (biometric characteristic).</a:t>
            </a:r>
          </a:p>
          <a:p>
            <a:r>
              <a:rPr lang="en-US" sz="2400" dirty="0"/>
              <a:t>The use of single factor authentication is not adequate for</a:t>
            </a:r>
          </a:p>
          <a:p>
            <a:pPr lvl="1"/>
            <a:r>
              <a:rPr lang="en-US" sz="2000" dirty="0"/>
              <a:t>Sensitive communications</a:t>
            </a:r>
          </a:p>
          <a:p>
            <a:pPr lvl="1"/>
            <a:r>
              <a:rPr lang="en-US" sz="2000" dirty="0"/>
              <a:t>High value transactions</a:t>
            </a:r>
          </a:p>
          <a:p>
            <a:pPr lvl="1"/>
            <a:r>
              <a:rPr lang="en-US" sz="2000" dirty="0"/>
              <a:t>Third party transfers or privileged user access</a:t>
            </a:r>
          </a:p>
          <a:p>
            <a:r>
              <a:rPr lang="en-US" sz="2400" dirty="0"/>
              <a:t>Multi-factor techniques are necessary in those cases unless there are adequate security measures, risk mitigating controls.</a:t>
            </a:r>
          </a:p>
        </p:txBody>
      </p:sp>
    </p:spTree>
    <p:extLst>
      <p:ext uri="{BB962C8B-B14F-4D97-AF65-F5344CB8AC3E}">
        <p14:creationId xmlns:p14="http://schemas.microsoft.com/office/powerpoint/2010/main" val="2959688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11F4-D097-4B2E-B3E3-439DF1C25FF0}"/>
              </a:ext>
            </a:extLst>
          </p:cNvPr>
          <p:cNvSpPr>
            <a:spLocks noGrp="1"/>
          </p:cNvSpPr>
          <p:nvPr>
            <p:ph type="title"/>
          </p:nvPr>
        </p:nvSpPr>
        <p:spPr/>
        <p:txBody>
          <a:bodyPr/>
          <a:lstStyle/>
          <a:p>
            <a:r>
              <a:rPr lang="en-US" dirty="0"/>
              <a:t>Something you know</a:t>
            </a:r>
          </a:p>
        </p:txBody>
      </p:sp>
      <p:sp>
        <p:nvSpPr>
          <p:cNvPr id="3" name="Content Placeholder 2">
            <a:extLst>
              <a:ext uri="{FF2B5EF4-FFF2-40B4-BE49-F238E27FC236}">
                <a16:creationId xmlns:a16="http://schemas.microsoft.com/office/drawing/2014/main" id="{98D29050-7951-47FD-9D6F-8FFEA1D67BE2}"/>
              </a:ext>
            </a:extLst>
          </p:cNvPr>
          <p:cNvSpPr>
            <a:spLocks noGrp="1"/>
          </p:cNvSpPr>
          <p:nvPr>
            <p:ph idx="1"/>
          </p:nvPr>
        </p:nvSpPr>
        <p:spPr/>
        <p:txBody>
          <a:bodyPr>
            <a:normAutofit/>
          </a:bodyPr>
          <a:lstStyle/>
          <a:p>
            <a:r>
              <a:rPr lang="en-US" sz="2400" dirty="0"/>
              <a:t>User account, ID card number, bank account</a:t>
            </a:r>
          </a:p>
          <a:p>
            <a:pPr lvl="1"/>
            <a:r>
              <a:rPr lang="en-US" sz="2000" dirty="0"/>
              <a:t>Unique pattern, check digits verification</a:t>
            </a:r>
          </a:p>
          <a:p>
            <a:r>
              <a:rPr lang="en-US" sz="2400" dirty="0"/>
              <a:t>Password</a:t>
            </a:r>
          </a:p>
          <a:p>
            <a:pPr lvl="1"/>
            <a:r>
              <a:rPr lang="en-US" sz="2000" dirty="0"/>
              <a:t>Lengthily, frequently change</a:t>
            </a:r>
          </a:p>
          <a:p>
            <a:r>
              <a:rPr lang="en-US" sz="2400" dirty="0"/>
              <a:t>Word in pictures</a:t>
            </a:r>
          </a:p>
          <a:p>
            <a:pPr lvl="1"/>
            <a:r>
              <a:rPr lang="en-US" sz="2000" dirty="0"/>
              <a:t>Numbers, characters, symbols and words</a:t>
            </a:r>
          </a:p>
          <a:p>
            <a:r>
              <a:rPr lang="en-US" sz="2400" dirty="0"/>
              <a:t>Knowledge</a:t>
            </a:r>
          </a:p>
          <a:p>
            <a:pPr lvl="1"/>
            <a:r>
              <a:rPr lang="en-US" sz="2000" dirty="0"/>
              <a:t>Define your own questions and answers.</a:t>
            </a:r>
          </a:p>
          <a:p>
            <a:pPr lvl="1"/>
            <a:r>
              <a:rPr lang="en-US" sz="2000" dirty="0"/>
              <a:t>Computer generate questions: mathematic calculation.</a:t>
            </a:r>
          </a:p>
        </p:txBody>
      </p:sp>
      <p:pic>
        <p:nvPicPr>
          <p:cNvPr id="4" name="Picture 3">
            <a:extLst>
              <a:ext uri="{FF2B5EF4-FFF2-40B4-BE49-F238E27FC236}">
                <a16:creationId xmlns:a16="http://schemas.microsoft.com/office/drawing/2014/main" id="{B310487E-41F9-4C93-861E-7A171364F1D4}"/>
              </a:ext>
            </a:extLst>
          </p:cNvPr>
          <p:cNvPicPr>
            <a:picLocks noChangeAspect="1"/>
          </p:cNvPicPr>
          <p:nvPr/>
        </p:nvPicPr>
        <p:blipFill>
          <a:blip r:embed="rId2"/>
          <a:stretch>
            <a:fillRect/>
          </a:stretch>
        </p:blipFill>
        <p:spPr>
          <a:xfrm>
            <a:off x="7062148" y="2912829"/>
            <a:ext cx="4712757" cy="1869736"/>
          </a:xfrm>
          <a:prstGeom prst="rect">
            <a:avLst/>
          </a:prstGeom>
        </p:spPr>
      </p:pic>
    </p:spTree>
    <p:extLst>
      <p:ext uri="{BB962C8B-B14F-4D97-AF65-F5344CB8AC3E}">
        <p14:creationId xmlns:p14="http://schemas.microsoft.com/office/powerpoint/2010/main" val="19929321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2F4B6-4566-4006-B173-7A9089FC8667}"/>
              </a:ext>
            </a:extLst>
          </p:cNvPr>
          <p:cNvSpPr>
            <a:spLocks noGrp="1"/>
          </p:cNvSpPr>
          <p:nvPr>
            <p:ph type="title"/>
          </p:nvPr>
        </p:nvSpPr>
        <p:spPr/>
        <p:txBody>
          <a:bodyPr/>
          <a:lstStyle/>
          <a:p>
            <a:r>
              <a:rPr lang="en-US" dirty="0"/>
              <a:t>Something you have</a:t>
            </a:r>
          </a:p>
        </p:txBody>
      </p:sp>
      <p:sp>
        <p:nvSpPr>
          <p:cNvPr id="3" name="Content Placeholder 2">
            <a:extLst>
              <a:ext uri="{FF2B5EF4-FFF2-40B4-BE49-F238E27FC236}">
                <a16:creationId xmlns:a16="http://schemas.microsoft.com/office/drawing/2014/main" id="{5146F406-8252-4870-A328-6A06B821A884}"/>
              </a:ext>
            </a:extLst>
          </p:cNvPr>
          <p:cNvSpPr>
            <a:spLocks noGrp="1"/>
          </p:cNvSpPr>
          <p:nvPr>
            <p:ph idx="1"/>
          </p:nvPr>
        </p:nvSpPr>
        <p:spPr/>
        <p:txBody>
          <a:bodyPr>
            <a:normAutofit fontScale="92500" lnSpcReduction="10000"/>
          </a:bodyPr>
          <a:lstStyle/>
          <a:p>
            <a:r>
              <a:rPr lang="en-US" dirty="0"/>
              <a:t>Token (hardware)</a:t>
            </a:r>
          </a:p>
          <a:p>
            <a:pPr lvl="1"/>
            <a:r>
              <a:rPr lang="en-US" dirty="0"/>
              <a:t>Session key, generate a number for login</a:t>
            </a:r>
          </a:p>
          <a:p>
            <a:r>
              <a:rPr lang="en-US" dirty="0"/>
              <a:t>Token (software)</a:t>
            </a:r>
          </a:p>
          <a:p>
            <a:pPr lvl="1"/>
            <a:r>
              <a:rPr lang="en-US" dirty="0"/>
              <a:t>Mobile apps to generate session key</a:t>
            </a:r>
          </a:p>
          <a:p>
            <a:r>
              <a:rPr lang="en-US" dirty="0"/>
              <a:t>Digital Certificates (hardware)</a:t>
            </a:r>
          </a:p>
          <a:p>
            <a:pPr lvl="1"/>
            <a:r>
              <a:rPr lang="en-US" dirty="0"/>
              <a:t>VeriSign, Macao post (e-</a:t>
            </a:r>
            <a:r>
              <a:rPr lang="en-US" dirty="0" err="1"/>
              <a:t>Signtrust</a:t>
            </a:r>
            <a:r>
              <a:rPr lang="en-US" dirty="0"/>
              <a:t>)</a:t>
            </a:r>
          </a:p>
          <a:p>
            <a:r>
              <a:rPr lang="en-US" dirty="0"/>
              <a:t>Digital Certificates (Software)</a:t>
            </a:r>
          </a:p>
          <a:p>
            <a:pPr lvl="1"/>
            <a:r>
              <a:rPr lang="en-US" dirty="0"/>
              <a:t>One-time digital certificate</a:t>
            </a:r>
          </a:p>
          <a:p>
            <a:r>
              <a:rPr lang="en-US" dirty="0"/>
              <a:t>Digital Passport and ID card</a:t>
            </a:r>
          </a:p>
          <a:p>
            <a:pPr lvl="1"/>
            <a:r>
              <a:rPr lang="en-US" dirty="0"/>
              <a:t>RFID and smart card</a:t>
            </a:r>
          </a:p>
          <a:p>
            <a:r>
              <a:rPr lang="en-US" dirty="0"/>
              <a:t>Mobile Phone</a:t>
            </a:r>
          </a:p>
          <a:p>
            <a:pPr lvl="1"/>
            <a:r>
              <a:rPr lang="en-US" dirty="0"/>
              <a:t>Near Field Communication</a:t>
            </a:r>
          </a:p>
        </p:txBody>
      </p:sp>
    </p:spTree>
    <p:extLst>
      <p:ext uri="{BB962C8B-B14F-4D97-AF65-F5344CB8AC3E}">
        <p14:creationId xmlns:p14="http://schemas.microsoft.com/office/powerpoint/2010/main" val="37014319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1F655-0D52-46D6-8ACC-A0C8EE0BE939}"/>
              </a:ext>
            </a:extLst>
          </p:cNvPr>
          <p:cNvSpPr>
            <a:spLocks noGrp="1"/>
          </p:cNvSpPr>
          <p:nvPr>
            <p:ph type="title"/>
          </p:nvPr>
        </p:nvSpPr>
        <p:spPr/>
        <p:txBody>
          <a:bodyPr/>
          <a:lstStyle/>
          <a:p>
            <a:r>
              <a:rPr lang="en-US" dirty="0"/>
              <a:t>Token Devices</a:t>
            </a:r>
          </a:p>
        </p:txBody>
      </p:sp>
      <p:sp>
        <p:nvSpPr>
          <p:cNvPr id="3" name="Content Placeholder 2">
            <a:extLst>
              <a:ext uri="{FF2B5EF4-FFF2-40B4-BE49-F238E27FC236}">
                <a16:creationId xmlns:a16="http://schemas.microsoft.com/office/drawing/2014/main" id="{50B8FA73-310A-4057-A368-35DBCCF2CCF5}"/>
              </a:ext>
            </a:extLst>
          </p:cNvPr>
          <p:cNvSpPr>
            <a:spLocks noGrp="1"/>
          </p:cNvSpPr>
          <p:nvPr>
            <p:ph idx="1"/>
          </p:nvPr>
        </p:nvSpPr>
        <p:spPr/>
        <p:txBody>
          <a:bodyPr/>
          <a:lstStyle/>
          <a:p>
            <a:r>
              <a:rPr lang="en-US" dirty="0"/>
              <a:t>A password generator device, using a unique algorithm to generate passwords based on different seeds (serial number, time, temperature, humidity, geo-location, etc.).</a:t>
            </a:r>
          </a:p>
        </p:txBody>
      </p:sp>
      <p:pic>
        <p:nvPicPr>
          <p:cNvPr id="4" name="Picture 3">
            <a:extLst>
              <a:ext uri="{FF2B5EF4-FFF2-40B4-BE49-F238E27FC236}">
                <a16:creationId xmlns:a16="http://schemas.microsoft.com/office/drawing/2014/main" id="{5E2E1555-8A70-4CE8-A34C-4AB8EE3B0AA0}"/>
              </a:ext>
            </a:extLst>
          </p:cNvPr>
          <p:cNvPicPr>
            <a:picLocks noChangeAspect="1"/>
          </p:cNvPicPr>
          <p:nvPr/>
        </p:nvPicPr>
        <p:blipFill>
          <a:blip r:embed="rId2"/>
          <a:stretch>
            <a:fillRect/>
          </a:stretch>
        </p:blipFill>
        <p:spPr>
          <a:xfrm>
            <a:off x="1192089" y="3429000"/>
            <a:ext cx="5272261" cy="3079178"/>
          </a:xfrm>
          <a:prstGeom prst="rect">
            <a:avLst/>
          </a:prstGeom>
        </p:spPr>
      </p:pic>
      <p:pic>
        <p:nvPicPr>
          <p:cNvPr id="5" name="Picture 4">
            <a:extLst>
              <a:ext uri="{FF2B5EF4-FFF2-40B4-BE49-F238E27FC236}">
                <a16:creationId xmlns:a16="http://schemas.microsoft.com/office/drawing/2014/main" id="{47FD51A1-8391-43D1-B0E9-3B8D3945A213}"/>
              </a:ext>
            </a:extLst>
          </p:cNvPr>
          <p:cNvPicPr>
            <a:picLocks noChangeAspect="1"/>
          </p:cNvPicPr>
          <p:nvPr/>
        </p:nvPicPr>
        <p:blipFill>
          <a:blip r:embed="rId3"/>
          <a:stretch>
            <a:fillRect/>
          </a:stretch>
        </p:blipFill>
        <p:spPr>
          <a:xfrm>
            <a:off x="7049189" y="3198841"/>
            <a:ext cx="1907532" cy="3416969"/>
          </a:xfrm>
          <a:prstGeom prst="rect">
            <a:avLst/>
          </a:prstGeom>
        </p:spPr>
      </p:pic>
      <p:pic>
        <p:nvPicPr>
          <p:cNvPr id="6" name="Picture 5">
            <a:extLst>
              <a:ext uri="{FF2B5EF4-FFF2-40B4-BE49-F238E27FC236}">
                <a16:creationId xmlns:a16="http://schemas.microsoft.com/office/drawing/2014/main" id="{C7445635-0A75-4567-91A8-69AFA1801C6D}"/>
              </a:ext>
            </a:extLst>
          </p:cNvPr>
          <p:cNvPicPr>
            <a:picLocks noChangeAspect="1"/>
          </p:cNvPicPr>
          <p:nvPr/>
        </p:nvPicPr>
        <p:blipFill>
          <a:blip r:embed="rId4"/>
          <a:stretch>
            <a:fillRect/>
          </a:stretch>
        </p:blipFill>
        <p:spPr>
          <a:xfrm>
            <a:off x="9541560" y="3091209"/>
            <a:ext cx="1711367" cy="3524601"/>
          </a:xfrm>
          <a:prstGeom prst="rect">
            <a:avLst/>
          </a:prstGeom>
        </p:spPr>
      </p:pic>
    </p:spTree>
    <p:extLst>
      <p:ext uri="{BB962C8B-B14F-4D97-AF65-F5344CB8AC3E}">
        <p14:creationId xmlns:p14="http://schemas.microsoft.com/office/powerpoint/2010/main" val="34665098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43C23-32B5-4CDD-AA20-8ABC42088262}"/>
              </a:ext>
            </a:extLst>
          </p:cNvPr>
          <p:cNvSpPr>
            <a:spLocks noGrp="1"/>
          </p:cNvSpPr>
          <p:nvPr>
            <p:ph type="title"/>
          </p:nvPr>
        </p:nvSpPr>
        <p:spPr/>
        <p:txBody>
          <a:bodyPr/>
          <a:lstStyle/>
          <a:p>
            <a:r>
              <a:rPr lang="en-US" dirty="0"/>
              <a:t>Bank’s Token</a:t>
            </a:r>
          </a:p>
        </p:txBody>
      </p:sp>
      <p:sp>
        <p:nvSpPr>
          <p:cNvPr id="3" name="Content Placeholder 2">
            <a:extLst>
              <a:ext uri="{FF2B5EF4-FFF2-40B4-BE49-F238E27FC236}">
                <a16:creationId xmlns:a16="http://schemas.microsoft.com/office/drawing/2014/main" id="{2628817A-ABCB-472E-B4E7-B4CBF83B8823}"/>
              </a:ext>
            </a:extLst>
          </p:cNvPr>
          <p:cNvSpPr>
            <a:spLocks noGrp="1"/>
          </p:cNvSpPr>
          <p:nvPr>
            <p:ph idx="1"/>
          </p:nvPr>
        </p:nvSpPr>
        <p:spPr/>
        <p:txBody>
          <a:bodyPr/>
          <a:lstStyle/>
          <a:p>
            <a:r>
              <a:rPr lang="en-US" dirty="0"/>
              <a:t>Banks issue their own tokens for customers to access the Internet banks to perform online transactions.</a:t>
            </a:r>
          </a:p>
          <a:p>
            <a:endParaRPr lang="en-US" dirty="0"/>
          </a:p>
          <a:p>
            <a:endParaRPr lang="en-US" dirty="0"/>
          </a:p>
          <a:p>
            <a:endParaRPr lang="en-US" dirty="0"/>
          </a:p>
          <a:p>
            <a:endParaRPr lang="en-US" dirty="0"/>
          </a:p>
          <a:p>
            <a:r>
              <a:rPr lang="en-US" dirty="0"/>
              <a:t>Some issue a password card to find the coordination (A3, G4, etc.) to make a fixed-length password.</a:t>
            </a:r>
          </a:p>
        </p:txBody>
      </p:sp>
      <p:pic>
        <p:nvPicPr>
          <p:cNvPr id="4" name="Picture 3">
            <a:extLst>
              <a:ext uri="{FF2B5EF4-FFF2-40B4-BE49-F238E27FC236}">
                <a16:creationId xmlns:a16="http://schemas.microsoft.com/office/drawing/2014/main" id="{02B571ED-8217-40BE-8158-AD98B3BF616C}"/>
              </a:ext>
            </a:extLst>
          </p:cNvPr>
          <p:cNvPicPr>
            <a:picLocks noChangeAspect="1"/>
          </p:cNvPicPr>
          <p:nvPr/>
        </p:nvPicPr>
        <p:blipFill>
          <a:blip r:embed="rId2"/>
          <a:stretch>
            <a:fillRect/>
          </a:stretch>
        </p:blipFill>
        <p:spPr>
          <a:xfrm>
            <a:off x="1602658" y="2908032"/>
            <a:ext cx="3739363" cy="1542487"/>
          </a:xfrm>
          <a:prstGeom prst="rect">
            <a:avLst/>
          </a:prstGeom>
        </p:spPr>
      </p:pic>
      <p:pic>
        <p:nvPicPr>
          <p:cNvPr id="5" name="Picture 4">
            <a:extLst>
              <a:ext uri="{FF2B5EF4-FFF2-40B4-BE49-F238E27FC236}">
                <a16:creationId xmlns:a16="http://schemas.microsoft.com/office/drawing/2014/main" id="{887BD3EC-3B3F-4F89-837C-CD811A0E14A2}"/>
              </a:ext>
            </a:extLst>
          </p:cNvPr>
          <p:cNvPicPr>
            <a:picLocks noChangeAspect="1"/>
          </p:cNvPicPr>
          <p:nvPr/>
        </p:nvPicPr>
        <p:blipFill>
          <a:blip r:embed="rId3"/>
          <a:stretch>
            <a:fillRect/>
          </a:stretch>
        </p:blipFill>
        <p:spPr>
          <a:xfrm>
            <a:off x="6849981" y="2624289"/>
            <a:ext cx="2807366" cy="1625933"/>
          </a:xfrm>
          <a:prstGeom prst="rect">
            <a:avLst/>
          </a:prstGeom>
        </p:spPr>
      </p:pic>
      <p:pic>
        <p:nvPicPr>
          <p:cNvPr id="6" name="Picture 5">
            <a:extLst>
              <a:ext uri="{FF2B5EF4-FFF2-40B4-BE49-F238E27FC236}">
                <a16:creationId xmlns:a16="http://schemas.microsoft.com/office/drawing/2014/main" id="{C1C8E696-49A2-458E-9AA3-47C09B464388}"/>
              </a:ext>
            </a:extLst>
          </p:cNvPr>
          <p:cNvPicPr>
            <a:picLocks noChangeAspect="1"/>
          </p:cNvPicPr>
          <p:nvPr/>
        </p:nvPicPr>
        <p:blipFill>
          <a:blip r:embed="rId4"/>
          <a:stretch>
            <a:fillRect/>
          </a:stretch>
        </p:blipFill>
        <p:spPr>
          <a:xfrm>
            <a:off x="3616409" y="5132594"/>
            <a:ext cx="5145271" cy="1638235"/>
          </a:xfrm>
          <a:prstGeom prst="rect">
            <a:avLst/>
          </a:prstGeom>
        </p:spPr>
      </p:pic>
    </p:spTree>
    <p:extLst>
      <p:ext uri="{BB962C8B-B14F-4D97-AF65-F5344CB8AC3E}">
        <p14:creationId xmlns:p14="http://schemas.microsoft.com/office/powerpoint/2010/main" val="28107883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F4866-6CFD-418F-80E9-5D79E1B36E72}"/>
              </a:ext>
            </a:extLst>
          </p:cNvPr>
          <p:cNvSpPr>
            <a:spLocks noGrp="1"/>
          </p:cNvSpPr>
          <p:nvPr>
            <p:ph type="title"/>
          </p:nvPr>
        </p:nvSpPr>
        <p:spPr/>
        <p:txBody>
          <a:bodyPr/>
          <a:lstStyle/>
          <a:p>
            <a:r>
              <a:rPr lang="en-US" dirty="0"/>
              <a:t>Online Payment</a:t>
            </a:r>
          </a:p>
        </p:txBody>
      </p:sp>
      <p:sp>
        <p:nvSpPr>
          <p:cNvPr id="3" name="Content Placeholder 2">
            <a:extLst>
              <a:ext uri="{FF2B5EF4-FFF2-40B4-BE49-F238E27FC236}">
                <a16:creationId xmlns:a16="http://schemas.microsoft.com/office/drawing/2014/main" id="{93F7EBC6-5F5A-4862-939A-83CE6F45D188}"/>
              </a:ext>
            </a:extLst>
          </p:cNvPr>
          <p:cNvSpPr>
            <a:spLocks noGrp="1"/>
          </p:cNvSpPr>
          <p:nvPr>
            <p:ph sz="half" idx="1"/>
          </p:nvPr>
        </p:nvSpPr>
        <p:spPr>
          <a:xfrm>
            <a:off x="1069848" y="2194560"/>
            <a:ext cx="3277563" cy="3977640"/>
          </a:xfrm>
        </p:spPr>
        <p:txBody>
          <a:bodyPr/>
          <a:lstStyle/>
          <a:p>
            <a:r>
              <a:rPr lang="en-US" dirty="0"/>
              <a:t>Online shops will forward the payment to the bank website for 2FA online transactions.</a:t>
            </a:r>
          </a:p>
        </p:txBody>
      </p:sp>
      <p:sp>
        <p:nvSpPr>
          <p:cNvPr id="5" name="Content Placeholder 4">
            <a:extLst>
              <a:ext uri="{FF2B5EF4-FFF2-40B4-BE49-F238E27FC236}">
                <a16:creationId xmlns:a16="http://schemas.microsoft.com/office/drawing/2014/main" id="{45E9D5F5-E09C-485D-B40C-FF261E0FAA7F}"/>
              </a:ext>
            </a:extLst>
          </p:cNvPr>
          <p:cNvSpPr>
            <a:spLocks noGrp="1"/>
          </p:cNvSpPr>
          <p:nvPr>
            <p:ph sz="half" idx="2"/>
          </p:nvPr>
        </p:nvSpPr>
        <p:spPr/>
        <p:txBody>
          <a:bodyPr/>
          <a:lstStyle/>
          <a:p>
            <a:endParaRPr lang="en-US"/>
          </a:p>
        </p:txBody>
      </p:sp>
      <p:pic>
        <p:nvPicPr>
          <p:cNvPr id="4" name="Picture 3">
            <a:extLst>
              <a:ext uri="{FF2B5EF4-FFF2-40B4-BE49-F238E27FC236}">
                <a16:creationId xmlns:a16="http://schemas.microsoft.com/office/drawing/2014/main" id="{0DC8411C-7F36-408D-A74F-A856DF31993C}"/>
              </a:ext>
            </a:extLst>
          </p:cNvPr>
          <p:cNvPicPr>
            <a:picLocks noChangeAspect="1"/>
          </p:cNvPicPr>
          <p:nvPr/>
        </p:nvPicPr>
        <p:blipFill>
          <a:blip r:embed="rId2"/>
          <a:stretch>
            <a:fillRect/>
          </a:stretch>
        </p:blipFill>
        <p:spPr>
          <a:xfrm>
            <a:off x="4745876" y="1652337"/>
            <a:ext cx="7213348" cy="4965032"/>
          </a:xfrm>
          <a:prstGeom prst="rect">
            <a:avLst/>
          </a:prstGeom>
        </p:spPr>
      </p:pic>
    </p:spTree>
    <p:extLst>
      <p:ext uri="{BB962C8B-B14F-4D97-AF65-F5344CB8AC3E}">
        <p14:creationId xmlns:p14="http://schemas.microsoft.com/office/powerpoint/2010/main" val="21643642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1C021-0659-4EB0-B3C7-7CC40E8F43C0}"/>
              </a:ext>
            </a:extLst>
          </p:cNvPr>
          <p:cNvSpPr>
            <a:spLocks noGrp="1"/>
          </p:cNvSpPr>
          <p:nvPr>
            <p:ph type="title"/>
          </p:nvPr>
        </p:nvSpPr>
        <p:spPr/>
        <p:txBody>
          <a:bodyPr/>
          <a:lstStyle/>
          <a:p>
            <a:r>
              <a:rPr lang="en-US" dirty="0"/>
              <a:t>Digital Certificates</a:t>
            </a:r>
          </a:p>
        </p:txBody>
      </p:sp>
      <p:sp>
        <p:nvSpPr>
          <p:cNvPr id="5" name="Content Placeholder 4">
            <a:extLst>
              <a:ext uri="{FF2B5EF4-FFF2-40B4-BE49-F238E27FC236}">
                <a16:creationId xmlns:a16="http://schemas.microsoft.com/office/drawing/2014/main" id="{D21B39D1-56EA-4B2B-BB09-D00DAE1F2665}"/>
              </a:ext>
            </a:extLst>
          </p:cNvPr>
          <p:cNvSpPr>
            <a:spLocks noGrp="1"/>
          </p:cNvSpPr>
          <p:nvPr>
            <p:ph idx="1"/>
          </p:nvPr>
        </p:nvSpPr>
        <p:spPr/>
        <p:txBody>
          <a:bodyPr>
            <a:normAutofit/>
          </a:bodyPr>
          <a:lstStyle/>
          <a:p>
            <a:r>
              <a:rPr lang="en-US" sz="2800" dirty="0"/>
              <a:t>Asymmetric key algorithm (encryption and decryption)</a:t>
            </a:r>
          </a:p>
          <a:p>
            <a:pPr lvl="1"/>
            <a:r>
              <a:rPr lang="en-US" sz="2400" dirty="0"/>
              <a:t>Idea of multiplying two very large prime numbers.</a:t>
            </a:r>
          </a:p>
          <a:p>
            <a:pPr lvl="1"/>
            <a:r>
              <a:rPr lang="en-US" sz="2400" dirty="0"/>
              <a:t>A certificate contains a key pair (public and private key).</a:t>
            </a:r>
          </a:p>
          <a:p>
            <a:pPr lvl="1"/>
            <a:r>
              <a:rPr lang="en-US" sz="2400" dirty="0"/>
              <a:t>Users own the private key and keep in secret.</a:t>
            </a:r>
          </a:p>
          <a:p>
            <a:pPr lvl="1"/>
            <a:r>
              <a:rPr lang="en-US" sz="2400" dirty="0"/>
              <a:t>Users disclose the public key for people to use.</a:t>
            </a:r>
          </a:p>
          <a:p>
            <a:r>
              <a:rPr lang="en-US" sz="2800" dirty="0"/>
              <a:t>Short life time and need to renew periodically</a:t>
            </a:r>
          </a:p>
          <a:p>
            <a:pPr lvl="1"/>
            <a:r>
              <a:rPr lang="en-US" sz="2600" dirty="0"/>
              <a:t>Digital certificates will be expired since hacker with supercomputer can find the keys eventually (</a:t>
            </a:r>
            <a:r>
              <a:rPr lang="en-US" sz="2600" dirty="0" err="1"/>
              <a:t>eg.</a:t>
            </a:r>
            <a:r>
              <a:rPr lang="en-US" sz="2600" dirty="0"/>
              <a:t> solving the multiplication).</a:t>
            </a:r>
          </a:p>
        </p:txBody>
      </p:sp>
    </p:spTree>
    <p:extLst>
      <p:ext uri="{BB962C8B-B14F-4D97-AF65-F5344CB8AC3E}">
        <p14:creationId xmlns:p14="http://schemas.microsoft.com/office/powerpoint/2010/main" val="13278800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D7951-0D07-4887-B8BE-0CFEC728416A}"/>
              </a:ext>
            </a:extLst>
          </p:cNvPr>
          <p:cNvSpPr>
            <a:spLocks noGrp="1"/>
          </p:cNvSpPr>
          <p:nvPr>
            <p:ph type="title"/>
          </p:nvPr>
        </p:nvSpPr>
        <p:spPr/>
        <p:txBody>
          <a:bodyPr/>
          <a:lstStyle/>
          <a:p>
            <a:r>
              <a:rPr lang="en-US" dirty="0"/>
              <a:t>Hardware Devices</a:t>
            </a:r>
          </a:p>
        </p:txBody>
      </p:sp>
      <p:sp>
        <p:nvSpPr>
          <p:cNvPr id="3" name="Content Placeholder 2">
            <a:extLst>
              <a:ext uri="{FF2B5EF4-FFF2-40B4-BE49-F238E27FC236}">
                <a16:creationId xmlns:a16="http://schemas.microsoft.com/office/drawing/2014/main" id="{2C48FCCE-1EC1-482B-87B6-677B163DFF04}"/>
              </a:ext>
            </a:extLst>
          </p:cNvPr>
          <p:cNvSpPr>
            <a:spLocks noGrp="1"/>
          </p:cNvSpPr>
          <p:nvPr>
            <p:ph idx="1"/>
          </p:nvPr>
        </p:nvSpPr>
        <p:spPr/>
        <p:txBody>
          <a:bodyPr/>
          <a:lstStyle/>
          <a:p>
            <a:r>
              <a:rPr lang="en-US" dirty="0"/>
              <a:t>Digital certificates, card reader, all-in-one USB stick, etc.</a:t>
            </a:r>
          </a:p>
          <a:p>
            <a:pPr lvl="1"/>
            <a:r>
              <a:rPr lang="en-US" dirty="0">
                <a:hlinkClick r:id="rId2"/>
              </a:rPr>
              <a:t>http://www.esigntrust.com/en/hardware.html</a:t>
            </a:r>
            <a:r>
              <a:rPr lang="en-US" dirty="0"/>
              <a:t> </a:t>
            </a:r>
          </a:p>
        </p:txBody>
      </p:sp>
      <p:pic>
        <p:nvPicPr>
          <p:cNvPr id="4" name="Picture 3">
            <a:extLst>
              <a:ext uri="{FF2B5EF4-FFF2-40B4-BE49-F238E27FC236}">
                <a16:creationId xmlns:a16="http://schemas.microsoft.com/office/drawing/2014/main" id="{FEE2EE6C-60F2-4EBF-80FE-22A9EDE09CB4}"/>
              </a:ext>
            </a:extLst>
          </p:cNvPr>
          <p:cNvPicPr>
            <a:picLocks noChangeAspect="1"/>
          </p:cNvPicPr>
          <p:nvPr/>
        </p:nvPicPr>
        <p:blipFill>
          <a:blip r:embed="rId3"/>
          <a:stretch>
            <a:fillRect/>
          </a:stretch>
        </p:blipFill>
        <p:spPr>
          <a:xfrm>
            <a:off x="1063752" y="3026592"/>
            <a:ext cx="5390665" cy="3474865"/>
          </a:xfrm>
          <a:prstGeom prst="rect">
            <a:avLst/>
          </a:prstGeom>
        </p:spPr>
      </p:pic>
      <p:pic>
        <p:nvPicPr>
          <p:cNvPr id="5" name="Picture 4">
            <a:extLst>
              <a:ext uri="{FF2B5EF4-FFF2-40B4-BE49-F238E27FC236}">
                <a16:creationId xmlns:a16="http://schemas.microsoft.com/office/drawing/2014/main" id="{15B3DABE-1053-45E3-939C-816679EF41B1}"/>
              </a:ext>
            </a:extLst>
          </p:cNvPr>
          <p:cNvPicPr>
            <a:picLocks noChangeAspect="1"/>
          </p:cNvPicPr>
          <p:nvPr/>
        </p:nvPicPr>
        <p:blipFill>
          <a:blip r:embed="rId4"/>
          <a:stretch>
            <a:fillRect/>
          </a:stretch>
        </p:blipFill>
        <p:spPr>
          <a:xfrm>
            <a:off x="7673389" y="4535005"/>
            <a:ext cx="3460955" cy="1966452"/>
          </a:xfrm>
          <a:prstGeom prst="rect">
            <a:avLst/>
          </a:prstGeom>
        </p:spPr>
      </p:pic>
      <p:pic>
        <p:nvPicPr>
          <p:cNvPr id="6" name="Picture 5">
            <a:extLst>
              <a:ext uri="{FF2B5EF4-FFF2-40B4-BE49-F238E27FC236}">
                <a16:creationId xmlns:a16="http://schemas.microsoft.com/office/drawing/2014/main" id="{795511A2-B0CB-4F27-8329-CA78649A284A}"/>
              </a:ext>
            </a:extLst>
          </p:cNvPr>
          <p:cNvPicPr>
            <a:picLocks noChangeAspect="1"/>
          </p:cNvPicPr>
          <p:nvPr/>
        </p:nvPicPr>
        <p:blipFill>
          <a:blip r:embed="rId5"/>
          <a:stretch>
            <a:fillRect/>
          </a:stretch>
        </p:blipFill>
        <p:spPr>
          <a:xfrm>
            <a:off x="8204243" y="1921042"/>
            <a:ext cx="3189014" cy="1977189"/>
          </a:xfrm>
          <a:prstGeom prst="rect">
            <a:avLst/>
          </a:prstGeom>
        </p:spPr>
      </p:pic>
    </p:spTree>
    <p:extLst>
      <p:ext uri="{BB962C8B-B14F-4D97-AF65-F5344CB8AC3E}">
        <p14:creationId xmlns:p14="http://schemas.microsoft.com/office/powerpoint/2010/main" val="38538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D100E-ABF1-4CBC-8656-DEB8B393B2E4}"/>
              </a:ext>
            </a:extLst>
          </p:cNvPr>
          <p:cNvSpPr>
            <a:spLocks noGrp="1"/>
          </p:cNvSpPr>
          <p:nvPr>
            <p:ph type="title"/>
          </p:nvPr>
        </p:nvSpPr>
        <p:spPr/>
        <p:txBody>
          <a:bodyPr/>
          <a:lstStyle/>
          <a:p>
            <a:r>
              <a:rPr lang="en-US" dirty="0"/>
              <a:t>Digital Certificates (software)</a:t>
            </a:r>
          </a:p>
        </p:txBody>
      </p:sp>
      <p:sp>
        <p:nvSpPr>
          <p:cNvPr id="3" name="Content Placeholder 2">
            <a:extLst>
              <a:ext uri="{FF2B5EF4-FFF2-40B4-BE49-F238E27FC236}">
                <a16:creationId xmlns:a16="http://schemas.microsoft.com/office/drawing/2014/main" id="{B2DF2F44-3FD6-44E8-A660-4980A69D9A8F}"/>
              </a:ext>
            </a:extLst>
          </p:cNvPr>
          <p:cNvSpPr>
            <a:spLocks noGrp="1"/>
          </p:cNvSpPr>
          <p:nvPr>
            <p:ph idx="1"/>
          </p:nvPr>
        </p:nvSpPr>
        <p:spPr>
          <a:xfrm>
            <a:off x="1069848" y="2121408"/>
            <a:ext cx="10058400" cy="4520024"/>
          </a:xfrm>
        </p:spPr>
        <p:txBody>
          <a:bodyPr>
            <a:normAutofit/>
          </a:bodyPr>
          <a:lstStyle/>
          <a:p>
            <a:r>
              <a:rPr lang="en-US" dirty="0"/>
              <a:t>Since the digital certificates will be expired in 2 or 3 years, renewing the digital certificates are costly to users.</a:t>
            </a:r>
          </a:p>
          <a:p>
            <a:r>
              <a:rPr lang="en-US" dirty="0"/>
              <a:t>Installing the software plug-in and bringing the hardware devices (reader and certificate) are inconvenient to users.</a:t>
            </a:r>
          </a:p>
          <a:p>
            <a:r>
              <a:rPr lang="en-US" dirty="0"/>
              <a:t>Therefore, some digital certificates issuers provide one time digital certificate service.</a:t>
            </a:r>
          </a:p>
          <a:p>
            <a:pPr lvl="1"/>
            <a:r>
              <a:rPr lang="en-US" dirty="0"/>
              <a:t>It doesn’t require software (browser plug-in, hardware driver) installation</a:t>
            </a:r>
          </a:p>
          <a:p>
            <a:pPr lvl="1"/>
            <a:r>
              <a:rPr lang="en-US" dirty="0"/>
              <a:t>It doesn’t require hardware devices for operation</a:t>
            </a:r>
          </a:p>
          <a:p>
            <a:pPr lvl="1"/>
            <a:r>
              <a:rPr lang="en-US" b="1" dirty="0"/>
              <a:t>Users don’t require to maintain the costly digital certificate</a:t>
            </a:r>
          </a:p>
          <a:p>
            <a:pPr lvl="1"/>
            <a:r>
              <a:rPr lang="en-US" dirty="0"/>
              <a:t>Users don’t require to go through the steps of issuing the digital certificate from issuer for renewal on every 2 or 3 years</a:t>
            </a:r>
          </a:p>
          <a:p>
            <a:pPr lvl="1"/>
            <a:r>
              <a:rPr lang="en-US" dirty="0"/>
              <a:t>The certificates will be used only “once” so it will be meaningless to hacker to find the keys</a:t>
            </a:r>
          </a:p>
        </p:txBody>
      </p:sp>
    </p:spTree>
    <p:extLst>
      <p:ext uri="{BB962C8B-B14F-4D97-AF65-F5344CB8AC3E}">
        <p14:creationId xmlns:p14="http://schemas.microsoft.com/office/powerpoint/2010/main" val="28460740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356DF-94C2-41CC-8B09-B00D264F54FE}"/>
              </a:ext>
            </a:extLst>
          </p:cNvPr>
          <p:cNvSpPr>
            <a:spLocks noGrp="1"/>
          </p:cNvSpPr>
          <p:nvPr>
            <p:ph type="title"/>
          </p:nvPr>
        </p:nvSpPr>
        <p:spPr/>
        <p:txBody>
          <a:bodyPr/>
          <a:lstStyle/>
          <a:p>
            <a:r>
              <a:rPr lang="en-US" dirty="0"/>
              <a:t>One-Time Certificate</a:t>
            </a:r>
          </a:p>
        </p:txBody>
      </p:sp>
      <p:sp>
        <p:nvSpPr>
          <p:cNvPr id="3" name="Content Placeholder 2">
            <a:extLst>
              <a:ext uri="{FF2B5EF4-FFF2-40B4-BE49-F238E27FC236}">
                <a16:creationId xmlns:a16="http://schemas.microsoft.com/office/drawing/2014/main" id="{21DBA38D-6AE8-4E54-A005-9561B30296E9}"/>
              </a:ext>
            </a:extLst>
          </p:cNvPr>
          <p:cNvSpPr>
            <a:spLocks noGrp="1"/>
          </p:cNvSpPr>
          <p:nvPr>
            <p:ph idx="1"/>
          </p:nvPr>
        </p:nvSpPr>
        <p:spPr/>
        <p:txBody>
          <a:bodyPr/>
          <a:lstStyle/>
          <a:p>
            <a:r>
              <a:rPr lang="en-US" dirty="0"/>
              <a:t>Digital certificates with very short life-time.</a:t>
            </a:r>
          </a:p>
          <a:p>
            <a:r>
              <a:rPr lang="en-US" dirty="0"/>
              <a:t>Easy operation steps:</a:t>
            </a:r>
          </a:p>
          <a:p>
            <a:pPr lvl="1"/>
            <a:r>
              <a:rPr lang="en-US" dirty="0"/>
              <a:t>Download from issuer</a:t>
            </a:r>
          </a:p>
          <a:p>
            <a:pPr lvl="1"/>
            <a:r>
              <a:rPr lang="en-US" dirty="0"/>
              <a:t>Import to local PC</a:t>
            </a:r>
          </a:p>
          <a:p>
            <a:pPr lvl="1"/>
            <a:r>
              <a:rPr lang="en-US" dirty="0"/>
              <a:t>Password to access</a:t>
            </a:r>
          </a:p>
          <a:p>
            <a:pPr lvl="1"/>
            <a:r>
              <a:rPr lang="en-US" dirty="0"/>
              <a:t>Ready for online transaction</a:t>
            </a:r>
          </a:p>
        </p:txBody>
      </p:sp>
      <p:pic>
        <p:nvPicPr>
          <p:cNvPr id="4" name="Picture 3">
            <a:extLst>
              <a:ext uri="{FF2B5EF4-FFF2-40B4-BE49-F238E27FC236}">
                <a16:creationId xmlns:a16="http://schemas.microsoft.com/office/drawing/2014/main" id="{16CBA932-D1ED-4BAC-8A71-40FC3AE084B5}"/>
              </a:ext>
            </a:extLst>
          </p:cNvPr>
          <p:cNvPicPr>
            <a:picLocks noChangeAspect="1"/>
          </p:cNvPicPr>
          <p:nvPr/>
        </p:nvPicPr>
        <p:blipFill>
          <a:blip r:embed="rId2"/>
          <a:stretch>
            <a:fillRect/>
          </a:stretch>
        </p:blipFill>
        <p:spPr>
          <a:xfrm>
            <a:off x="6960721" y="1081937"/>
            <a:ext cx="4719484" cy="5496232"/>
          </a:xfrm>
          <a:prstGeom prst="rect">
            <a:avLst/>
          </a:prstGeom>
        </p:spPr>
      </p:pic>
    </p:spTree>
    <p:extLst>
      <p:ext uri="{BB962C8B-B14F-4D97-AF65-F5344CB8AC3E}">
        <p14:creationId xmlns:p14="http://schemas.microsoft.com/office/powerpoint/2010/main" val="4163382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6D5ED3-192F-4A52-AE4F-ADC7F6F7D656}"/>
              </a:ext>
            </a:extLst>
          </p:cNvPr>
          <p:cNvSpPr>
            <a:spLocks noGrp="1"/>
          </p:cNvSpPr>
          <p:nvPr>
            <p:ph type="title"/>
          </p:nvPr>
        </p:nvSpPr>
        <p:spPr/>
        <p:txBody>
          <a:bodyPr/>
          <a:lstStyle/>
          <a:p>
            <a:r>
              <a:rPr lang="en-US" dirty="0"/>
              <a:t>Why do people go cyber attack?</a:t>
            </a:r>
          </a:p>
        </p:txBody>
      </p:sp>
      <p:sp>
        <p:nvSpPr>
          <p:cNvPr id="5" name="Content Placeholder 4">
            <a:extLst>
              <a:ext uri="{FF2B5EF4-FFF2-40B4-BE49-F238E27FC236}">
                <a16:creationId xmlns:a16="http://schemas.microsoft.com/office/drawing/2014/main" id="{DCC915A0-500F-4B2F-B058-D25406104DB9}"/>
              </a:ext>
            </a:extLst>
          </p:cNvPr>
          <p:cNvSpPr>
            <a:spLocks noGrp="1"/>
          </p:cNvSpPr>
          <p:nvPr>
            <p:ph idx="1"/>
          </p:nvPr>
        </p:nvSpPr>
        <p:spPr/>
        <p:txBody>
          <a:bodyPr/>
          <a:lstStyle/>
          <a:p>
            <a:r>
              <a:rPr lang="en-US" dirty="0"/>
              <a:t>The initiative  of  attacking may be </a:t>
            </a:r>
          </a:p>
          <a:p>
            <a:pPr lvl="1"/>
            <a:r>
              <a:rPr lang="en-US" dirty="0"/>
              <a:t>for fun</a:t>
            </a:r>
          </a:p>
          <a:p>
            <a:pPr lvl="2"/>
            <a:r>
              <a:rPr lang="en-US" dirty="0"/>
              <a:t>Cyber attack is caused by human in most cases.</a:t>
            </a:r>
          </a:p>
          <a:p>
            <a:pPr lvl="2"/>
            <a:r>
              <a:rPr lang="en-US" dirty="0"/>
              <a:t>Finding the loopholes from the famous websites.</a:t>
            </a:r>
          </a:p>
          <a:p>
            <a:pPr lvl="1"/>
            <a:r>
              <a:rPr lang="en-US" dirty="0"/>
              <a:t>for money / bitcoin</a:t>
            </a:r>
          </a:p>
          <a:p>
            <a:pPr lvl="2"/>
            <a:r>
              <a:rPr lang="en-US" dirty="0">
                <a:hlinkClick r:id="rId2"/>
              </a:rPr>
              <a:t>https://en.wikipedia.org/wiki/WannaCry_ransomware_attack</a:t>
            </a:r>
            <a:r>
              <a:rPr lang="en-US" dirty="0"/>
              <a:t> </a:t>
            </a:r>
          </a:p>
          <a:p>
            <a:pPr lvl="1"/>
            <a:r>
              <a:rPr lang="en-US" dirty="0"/>
              <a:t>for politic</a:t>
            </a:r>
          </a:p>
          <a:p>
            <a:pPr lvl="1"/>
            <a:r>
              <a:rPr lang="en-US" dirty="0">
                <a:hlinkClick r:id="rId3"/>
              </a:rPr>
              <a:t>https://en.wikipedia.org/wiki/Stuxnet</a:t>
            </a:r>
            <a:r>
              <a:rPr lang="en-US" dirty="0"/>
              <a:t> </a:t>
            </a:r>
          </a:p>
          <a:p>
            <a:pPr lvl="1"/>
            <a:r>
              <a:rPr lang="en-US" dirty="0">
                <a:hlinkClick r:id="rId4"/>
              </a:rPr>
              <a:t>https://en.wikipedia.org/wiki/2007_cyberattacks_on_Estonia</a:t>
            </a:r>
            <a:r>
              <a:rPr lang="en-US" dirty="0"/>
              <a:t> </a:t>
            </a:r>
          </a:p>
        </p:txBody>
      </p:sp>
    </p:spTree>
    <p:extLst>
      <p:ext uri="{BB962C8B-B14F-4D97-AF65-F5344CB8AC3E}">
        <p14:creationId xmlns:p14="http://schemas.microsoft.com/office/powerpoint/2010/main" val="26951459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5EB2D-BF0A-4A47-95D6-6C044C0FE433}"/>
              </a:ext>
            </a:extLst>
          </p:cNvPr>
          <p:cNvSpPr>
            <a:spLocks noGrp="1"/>
          </p:cNvSpPr>
          <p:nvPr>
            <p:ph type="title"/>
          </p:nvPr>
        </p:nvSpPr>
        <p:spPr/>
        <p:txBody>
          <a:bodyPr/>
          <a:lstStyle/>
          <a:p>
            <a:r>
              <a:rPr lang="en-US" dirty="0"/>
              <a:t>Near Field Communication (NFC)</a:t>
            </a:r>
          </a:p>
        </p:txBody>
      </p:sp>
      <p:sp>
        <p:nvSpPr>
          <p:cNvPr id="3" name="Content Placeholder 2">
            <a:extLst>
              <a:ext uri="{FF2B5EF4-FFF2-40B4-BE49-F238E27FC236}">
                <a16:creationId xmlns:a16="http://schemas.microsoft.com/office/drawing/2014/main" id="{D297A79D-AA7A-4AA7-B1EF-EA83813A32CE}"/>
              </a:ext>
            </a:extLst>
          </p:cNvPr>
          <p:cNvSpPr>
            <a:spLocks noGrp="1"/>
          </p:cNvSpPr>
          <p:nvPr>
            <p:ph idx="1"/>
          </p:nvPr>
        </p:nvSpPr>
        <p:spPr/>
        <p:txBody>
          <a:bodyPr>
            <a:normAutofit lnSpcReduction="10000"/>
          </a:bodyPr>
          <a:lstStyle/>
          <a:p>
            <a:r>
              <a:rPr lang="en-US" dirty="0"/>
              <a:t>Based on radio-frequency identification (RFID).</a:t>
            </a:r>
          </a:p>
          <a:p>
            <a:r>
              <a:rPr lang="en-US" dirty="0"/>
              <a:t>Many smart phones have already embedded the NFC technology to provide </a:t>
            </a:r>
            <a:r>
              <a:rPr lang="en-US" i="1" dirty="0"/>
              <a:t>contactless</a:t>
            </a:r>
            <a:r>
              <a:rPr lang="en-US" dirty="0"/>
              <a:t> communications.</a:t>
            </a:r>
          </a:p>
          <a:p>
            <a:pPr lvl="1"/>
            <a:r>
              <a:rPr lang="en-US" dirty="0"/>
              <a:t>Samsung, iPhone, Huawei, Mi, etc.</a:t>
            </a:r>
          </a:p>
          <a:p>
            <a:r>
              <a:rPr lang="en-US" dirty="0"/>
              <a:t>Commercial Usages</a:t>
            </a:r>
          </a:p>
          <a:p>
            <a:pPr lvl="1"/>
            <a:r>
              <a:rPr lang="en-US" dirty="0"/>
              <a:t>Google wallet, Credit Card, Mobile Payment, Ticketing System, Advertisement, Supermarket Ordering, Data Exchange, Octopus, etc.</a:t>
            </a:r>
          </a:p>
          <a:p>
            <a:r>
              <a:rPr lang="en-US" dirty="0"/>
              <a:t>Security Issues</a:t>
            </a:r>
          </a:p>
          <a:p>
            <a:r>
              <a:rPr lang="en-US" dirty="0"/>
              <a:t>The information protection is very weak in the earlier version of Google Wallet and Credit card (Visa </a:t>
            </a:r>
            <a:r>
              <a:rPr lang="en-US" dirty="0" err="1"/>
              <a:t>Paywave</a:t>
            </a:r>
            <a:r>
              <a:rPr lang="en-US" dirty="0"/>
              <a:t>).</a:t>
            </a:r>
          </a:p>
          <a:p>
            <a:r>
              <a:rPr lang="en-US" dirty="0"/>
              <a:t>Hackers can use mobile phones to read the NFC credit card information from a nearby person silently.</a:t>
            </a:r>
          </a:p>
        </p:txBody>
      </p:sp>
    </p:spTree>
    <p:extLst>
      <p:ext uri="{BB962C8B-B14F-4D97-AF65-F5344CB8AC3E}">
        <p14:creationId xmlns:p14="http://schemas.microsoft.com/office/powerpoint/2010/main" val="32966428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4C2DB5B-8994-4477-8EA7-7FB7E274B50C}"/>
              </a:ext>
            </a:extLst>
          </p:cNvPr>
          <p:cNvPicPr>
            <a:picLocks noChangeAspect="1"/>
          </p:cNvPicPr>
          <p:nvPr/>
        </p:nvPicPr>
        <p:blipFill>
          <a:blip r:embed="rId2"/>
          <a:stretch>
            <a:fillRect/>
          </a:stretch>
        </p:blipFill>
        <p:spPr>
          <a:xfrm>
            <a:off x="2344544" y="1626074"/>
            <a:ext cx="2423660" cy="3313357"/>
          </a:xfrm>
          <a:prstGeom prst="rect">
            <a:avLst/>
          </a:prstGeom>
        </p:spPr>
      </p:pic>
      <p:sp>
        <p:nvSpPr>
          <p:cNvPr id="2" name="Title 1">
            <a:extLst>
              <a:ext uri="{FF2B5EF4-FFF2-40B4-BE49-F238E27FC236}">
                <a16:creationId xmlns:a16="http://schemas.microsoft.com/office/drawing/2014/main" id="{24794262-21AC-4FF1-A5D0-E6804EFABCBC}"/>
              </a:ext>
            </a:extLst>
          </p:cNvPr>
          <p:cNvSpPr>
            <a:spLocks noGrp="1"/>
          </p:cNvSpPr>
          <p:nvPr>
            <p:ph type="title"/>
          </p:nvPr>
        </p:nvSpPr>
        <p:spPr>
          <a:xfrm>
            <a:off x="267742" y="157739"/>
            <a:ext cx="10058400" cy="1609344"/>
          </a:xfrm>
        </p:spPr>
        <p:txBody>
          <a:bodyPr/>
          <a:lstStyle/>
          <a:p>
            <a:r>
              <a:rPr lang="en-US" dirty="0"/>
              <a:t>Commercial Products</a:t>
            </a:r>
          </a:p>
        </p:txBody>
      </p:sp>
      <p:pic>
        <p:nvPicPr>
          <p:cNvPr id="4" name="Picture 3">
            <a:extLst>
              <a:ext uri="{FF2B5EF4-FFF2-40B4-BE49-F238E27FC236}">
                <a16:creationId xmlns:a16="http://schemas.microsoft.com/office/drawing/2014/main" id="{353EBF7C-769B-4345-95D0-F17989E4E4D8}"/>
              </a:ext>
            </a:extLst>
          </p:cNvPr>
          <p:cNvPicPr>
            <a:picLocks noChangeAspect="1"/>
          </p:cNvPicPr>
          <p:nvPr/>
        </p:nvPicPr>
        <p:blipFill>
          <a:blip r:embed="rId3"/>
          <a:stretch>
            <a:fillRect/>
          </a:stretch>
        </p:blipFill>
        <p:spPr>
          <a:xfrm>
            <a:off x="8383905" y="4779914"/>
            <a:ext cx="2665148" cy="1807713"/>
          </a:xfrm>
          <a:prstGeom prst="rect">
            <a:avLst/>
          </a:prstGeom>
        </p:spPr>
      </p:pic>
      <p:pic>
        <p:nvPicPr>
          <p:cNvPr id="5" name="Picture 4">
            <a:extLst>
              <a:ext uri="{FF2B5EF4-FFF2-40B4-BE49-F238E27FC236}">
                <a16:creationId xmlns:a16="http://schemas.microsoft.com/office/drawing/2014/main" id="{9A7E0C79-D4BE-4516-920D-9290AC7FF7E9}"/>
              </a:ext>
            </a:extLst>
          </p:cNvPr>
          <p:cNvPicPr>
            <a:picLocks noChangeAspect="1"/>
          </p:cNvPicPr>
          <p:nvPr/>
        </p:nvPicPr>
        <p:blipFill>
          <a:blip r:embed="rId4"/>
          <a:stretch>
            <a:fillRect/>
          </a:stretch>
        </p:blipFill>
        <p:spPr>
          <a:xfrm>
            <a:off x="5915226" y="1381074"/>
            <a:ext cx="6009032" cy="3079362"/>
          </a:xfrm>
          <a:prstGeom prst="rect">
            <a:avLst/>
          </a:prstGeom>
        </p:spPr>
      </p:pic>
      <p:pic>
        <p:nvPicPr>
          <p:cNvPr id="6" name="Picture 5">
            <a:extLst>
              <a:ext uri="{FF2B5EF4-FFF2-40B4-BE49-F238E27FC236}">
                <a16:creationId xmlns:a16="http://schemas.microsoft.com/office/drawing/2014/main" id="{F2779468-7BDE-4348-9260-014A6093C928}"/>
              </a:ext>
            </a:extLst>
          </p:cNvPr>
          <p:cNvPicPr>
            <a:picLocks noChangeAspect="1"/>
          </p:cNvPicPr>
          <p:nvPr/>
        </p:nvPicPr>
        <p:blipFill>
          <a:blip r:embed="rId5"/>
          <a:stretch>
            <a:fillRect/>
          </a:stretch>
        </p:blipFill>
        <p:spPr>
          <a:xfrm>
            <a:off x="240850" y="4638236"/>
            <a:ext cx="3288632" cy="2062025"/>
          </a:xfrm>
          <a:prstGeom prst="rect">
            <a:avLst/>
          </a:prstGeom>
        </p:spPr>
      </p:pic>
      <p:pic>
        <p:nvPicPr>
          <p:cNvPr id="7" name="Picture 6">
            <a:extLst>
              <a:ext uri="{FF2B5EF4-FFF2-40B4-BE49-F238E27FC236}">
                <a16:creationId xmlns:a16="http://schemas.microsoft.com/office/drawing/2014/main" id="{A1C7FC35-DE91-46E9-9C22-0AA3CC4E3773}"/>
              </a:ext>
            </a:extLst>
          </p:cNvPr>
          <p:cNvPicPr>
            <a:picLocks noChangeAspect="1"/>
          </p:cNvPicPr>
          <p:nvPr/>
        </p:nvPicPr>
        <p:blipFill>
          <a:blip r:embed="rId6"/>
          <a:stretch>
            <a:fillRect/>
          </a:stretch>
        </p:blipFill>
        <p:spPr>
          <a:xfrm>
            <a:off x="3912436" y="4521755"/>
            <a:ext cx="3552712" cy="2302431"/>
          </a:xfrm>
          <a:prstGeom prst="rect">
            <a:avLst/>
          </a:prstGeom>
        </p:spPr>
      </p:pic>
    </p:spTree>
    <p:extLst>
      <p:ext uri="{BB962C8B-B14F-4D97-AF65-F5344CB8AC3E}">
        <p14:creationId xmlns:p14="http://schemas.microsoft.com/office/powerpoint/2010/main" val="31233653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E6CA1-E53A-4CD2-A4B2-590F59C772A0}"/>
              </a:ext>
            </a:extLst>
          </p:cNvPr>
          <p:cNvSpPr>
            <a:spLocks noGrp="1"/>
          </p:cNvSpPr>
          <p:nvPr>
            <p:ph type="title"/>
          </p:nvPr>
        </p:nvSpPr>
        <p:spPr/>
        <p:txBody>
          <a:bodyPr/>
          <a:lstStyle/>
          <a:p>
            <a:r>
              <a:rPr lang="en-US" dirty="0"/>
              <a:t>Something you are</a:t>
            </a:r>
          </a:p>
        </p:txBody>
      </p:sp>
      <p:sp>
        <p:nvSpPr>
          <p:cNvPr id="3" name="Content Placeholder 2">
            <a:extLst>
              <a:ext uri="{FF2B5EF4-FFF2-40B4-BE49-F238E27FC236}">
                <a16:creationId xmlns:a16="http://schemas.microsoft.com/office/drawing/2014/main" id="{B22D90E6-3CAA-4582-B4AD-86CB64139E82}"/>
              </a:ext>
            </a:extLst>
          </p:cNvPr>
          <p:cNvSpPr>
            <a:spLocks noGrp="1"/>
          </p:cNvSpPr>
          <p:nvPr>
            <p:ph idx="1"/>
          </p:nvPr>
        </p:nvSpPr>
        <p:spPr/>
        <p:txBody>
          <a:bodyPr>
            <a:normAutofit/>
          </a:bodyPr>
          <a:lstStyle/>
          <a:p>
            <a:r>
              <a:rPr lang="en-US" sz="2400" dirty="0"/>
              <a:t>Biometric authentication</a:t>
            </a:r>
          </a:p>
          <a:p>
            <a:pPr lvl="1"/>
            <a:r>
              <a:rPr lang="en-US" sz="2000" dirty="0"/>
              <a:t>The identification of humans by their physical characteristics or traits for access control.</a:t>
            </a:r>
          </a:p>
          <a:p>
            <a:r>
              <a:rPr lang="en-US" sz="2400" dirty="0"/>
              <a:t>Application Examples</a:t>
            </a:r>
          </a:p>
          <a:p>
            <a:pPr lvl="1"/>
            <a:r>
              <a:rPr lang="en-US" sz="2000" dirty="0"/>
              <a:t>Fingerprint as in notebook</a:t>
            </a:r>
          </a:p>
          <a:p>
            <a:pPr lvl="1"/>
            <a:r>
              <a:rPr lang="en-US" sz="2000" dirty="0"/>
              <a:t>Face recognition</a:t>
            </a:r>
          </a:p>
          <a:p>
            <a:pPr lvl="1"/>
            <a:r>
              <a:rPr lang="en-US" sz="2000" dirty="0"/>
              <a:t>Eyeballs recognition</a:t>
            </a:r>
          </a:p>
          <a:p>
            <a:pPr lvl="1"/>
            <a:r>
              <a:rPr lang="en-US" sz="2000" dirty="0"/>
              <a:t>Voice detection</a:t>
            </a:r>
          </a:p>
          <a:p>
            <a:pPr lvl="1"/>
            <a:r>
              <a:rPr lang="en-US" sz="2000" dirty="0"/>
              <a:t>Skeleton tracking can identify game players</a:t>
            </a:r>
          </a:p>
          <a:p>
            <a:pPr lvl="1"/>
            <a:r>
              <a:rPr lang="en-US" sz="2000" dirty="0"/>
              <a:t>Implant RFID tags</a:t>
            </a:r>
          </a:p>
        </p:txBody>
      </p:sp>
    </p:spTree>
    <p:extLst>
      <p:ext uri="{BB962C8B-B14F-4D97-AF65-F5344CB8AC3E}">
        <p14:creationId xmlns:p14="http://schemas.microsoft.com/office/powerpoint/2010/main" val="2986659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F36864-1892-4723-A5CE-353BCA6D3E6C}"/>
              </a:ext>
            </a:extLst>
          </p:cNvPr>
          <p:cNvPicPr>
            <a:picLocks noChangeAspect="1"/>
          </p:cNvPicPr>
          <p:nvPr/>
        </p:nvPicPr>
        <p:blipFill>
          <a:blip r:embed="rId2"/>
          <a:stretch>
            <a:fillRect/>
          </a:stretch>
        </p:blipFill>
        <p:spPr>
          <a:xfrm>
            <a:off x="6483988" y="284588"/>
            <a:ext cx="5341222" cy="3000175"/>
          </a:xfrm>
          <a:prstGeom prst="rect">
            <a:avLst/>
          </a:prstGeom>
        </p:spPr>
      </p:pic>
      <p:sp>
        <p:nvSpPr>
          <p:cNvPr id="2" name="Title 1">
            <a:extLst>
              <a:ext uri="{FF2B5EF4-FFF2-40B4-BE49-F238E27FC236}">
                <a16:creationId xmlns:a16="http://schemas.microsoft.com/office/drawing/2014/main" id="{1D5A39E8-048E-4E6A-AA0C-960D9D42D602}"/>
              </a:ext>
            </a:extLst>
          </p:cNvPr>
          <p:cNvSpPr>
            <a:spLocks noGrp="1"/>
          </p:cNvSpPr>
          <p:nvPr>
            <p:ph type="title"/>
          </p:nvPr>
        </p:nvSpPr>
        <p:spPr>
          <a:xfrm>
            <a:off x="797132" y="26951"/>
            <a:ext cx="10058400" cy="1609344"/>
          </a:xfrm>
        </p:spPr>
        <p:txBody>
          <a:bodyPr/>
          <a:lstStyle/>
          <a:p>
            <a:r>
              <a:rPr lang="en-US" dirty="0"/>
              <a:t>Biometrics</a:t>
            </a:r>
          </a:p>
        </p:txBody>
      </p:sp>
      <p:sp>
        <p:nvSpPr>
          <p:cNvPr id="3" name="Content Placeholder 2">
            <a:extLst>
              <a:ext uri="{FF2B5EF4-FFF2-40B4-BE49-F238E27FC236}">
                <a16:creationId xmlns:a16="http://schemas.microsoft.com/office/drawing/2014/main" id="{451D169A-0BBC-4E62-A7B2-C6630CD067AE}"/>
              </a:ext>
            </a:extLst>
          </p:cNvPr>
          <p:cNvSpPr>
            <a:spLocks noGrp="1"/>
          </p:cNvSpPr>
          <p:nvPr>
            <p:ph idx="1"/>
          </p:nvPr>
        </p:nvSpPr>
        <p:spPr>
          <a:xfrm>
            <a:off x="1069848" y="1636295"/>
            <a:ext cx="10058400" cy="4535905"/>
          </a:xfrm>
        </p:spPr>
        <p:txBody>
          <a:bodyPr/>
          <a:lstStyle/>
          <a:p>
            <a:r>
              <a:rPr lang="en-US" dirty="0"/>
              <a:t>Fingerprint, eyeball, face, skeleton, etc.</a:t>
            </a:r>
          </a:p>
        </p:txBody>
      </p:sp>
      <p:pic>
        <p:nvPicPr>
          <p:cNvPr id="5" name="Picture 4">
            <a:extLst>
              <a:ext uri="{FF2B5EF4-FFF2-40B4-BE49-F238E27FC236}">
                <a16:creationId xmlns:a16="http://schemas.microsoft.com/office/drawing/2014/main" id="{0922A6B5-90F8-443E-B462-504144057AC4}"/>
              </a:ext>
            </a:extLst>
          </p:cNvPr>
          <p:cNvPicPr>
            <a:picLocks noChangeAspect="1"/>
          </p:cNvPicPr>
          <p:nvPr/>
        </p:nvPicPr>
        <p:blipFill>
          <a:blip r:embed="rId3"/>
          <a:stretch>
            <a:fillRect/>
          </a:stretch>
        </p:blipFill>
        <p:spPr>
          <a:xfrm>
            <a:off x="772621" y="4275371"/>
            <a:ext cx="2988732" cy="2446421"/>
          </a:xfrm>
          <a:prstGeom prst="rect">
            <a:avLst/>
          </a:prstGeom>
        </p:spPr>
      </p:pic>
      <p:pic>
        <p:nvPicPr>
          <p:cNvPr id="6" name="Picture 5">
            <a:extLst>
              <a:ext uri="{FF2B5EF4-FFF2-40B4-BE49-F238E27FC236}">
                <a16:creationId xmlns:a16="http://schemas.microsoft.com/office/drawing/2014/main" id="{00BD3699-5F65-49B1-AF02-6F5D9DA856D6}"/>
              </a:ext>
            </a:extLst>
          </p:cNvPr>
          <p:cNvPicPr>
            <a:picLocks noChangeAspect="1"/>
          </p:cNvPicPr>
          <p:nvPr/>
        </p:nvPicPr>
        <p:blipFill>
          <a:blip r:embed="rId4"/>
          <a:stretch>
            <a:fillRect/>
          </a:stretch>
        </p:blipFill>
        <p:spPr>
          <a:xfrm>
            <a:off x="500787" y="2069604"/>
            <a:ext cx="2729228" cy="2450734"/>
          </a:xfrm>
          <a:prstGeom prst="rect">
            <a:avLst/>
          </a:prstGeom>
        </p:spPr>
      </p:pic>
      <p:pic>
        <p:nvPicPr>
          <p:cNvPr id="7" name="Picture 6">
            <a:extLst>
              <a:ext uri="{FF2B5EF4-FFF2-40B4-BE49-F238E27FC236}">
                <a16:creationId xmlns:a16="http://schemas.microsoft.com/office/drawing/2014/main" id="{EBD799D1-633A-456B-AF34-1E814E0D6947}"/>
              </a:ext>
            </a:extLst>
          </p:cNvPr>
          <p:cNvPicPr>
            <a:picLocks noChangeAspect="1"/>
          </p:cNvPicPr>
          <p:nvPr/>
        </p:nvPicPr>
        <p:blipFill>
          <a:blip r:embed="rId5"/>
          <a:stretch>
            <a:fillRect/>
          </a:stretch>
        </p:blipFill>
        <p:spPr>
          <a:xfrm>
            <a:off x="3501849" y="2334268"/>
            <a:ext cx="3679101" cy="2767121"/>
          </a:xfrm>
          <a:prstGeom prst="rect">
            <a:avLst/>
          </a:prstGeom>
        </p:spPr>
      </p:pic>
      <p:pic>
        <p:nvPicPr>
          <p:cNvPr id="8" name="Picture 7">
            <a:extLst>
              <a:ext uri="{FF2B5EF4-FFF2-40B4-BE49-F238E27FC236}">
                <a16:creationId xmlns:a16="http://schemas.microsoft.com/office/drawing/2014/main" id="{05CDB2A3-F92E-473C-9114-3F04859216A6}"/>
              </a:ext>
            </a:extLst>
          </p:cNvPr>
          <p:cNvPicPr>
            <a:picLocks noChangeAspect="1"/>
          </p:cNvPicPr>
          <p:nvPr/>
        </p:nvPicPr>
        <p:blipFill>
          <a:blip r:embed="rId6"/>
          <a:stretch>
            <a:fillRect/>
          </a:stretch>
        </p:blipFill>
        <p:spPr>
          <a:xfrm>
            <a:off x="7865198" y="3573238"/>
            <a:ext cx="3495505" cy="3111000"/>
          </a:xfrm>
          <a:prstGeom prst="rect">
            <a:avLst/>
          </a:prstGeom>
        </p:spPr>
      </p:pic>
    </p:spTree>
    <p:extLst>
      <p:ext uri="{BB962C8B-B14F-4D97-AF65-F5344CB8AC3E}">
        <p14:creationId xmlns:p14="http://schemas.microsoft.com/office/powerpoint/2010/main" val="23687060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C0EA8-A273-4261-872F-2BBAAE7064F5}"/>
              </a:ext>
            </a:extLst>
          </p:cNvPr>
          <p:cNvSpPr>
            <a:spLocks noGrp="1"/>
          </p:cNvSpPr>
          <p:nvPr>
            <p:ph type="title"/>
          </p:nvPr>
        </p:nvSpPr>
        <p:spPr/>
        <p:txBody>
          <a:bodyPr/>
          <a:lstStyle/>
          <a:p>
            <a:r>
              <a:rPr lang="en-US" dirty="0"/>
              <a:t>Smart Phone</a:t>
            </a:r>
          </a:p>
        </p:txBody>
      </p:sp>
      <p:sp>
        <p:nvSpPr>
          <p:cNvPr id="3" name="Content Placeholder 2">
            <a:extLst>
              <a:ext uri="{FF2B5EF4-FFF2-40B4-BE49-F238E27FC236}">
                <a16:creationId xmlns:a16="http://schemas.microsoft.com/office/drawing/2014/main" id="{B850A498-268C-448B-A72C-556BE9653144}"/>
              </a:ext>
            </a:extLst>
          </p:cNvPr>
          <p:cNvSpPr>
            <a:spLocks noGrp="1"/>
          </p:cNvSpPr>
          <p:nvPr>
            <p:ph idx="1"/>
          </p:nvPr>
        </p:nvSpPr>
        <p:spPr/>
        <p:txBody>
          <a:bodyPr/>
          <a:lstStyle/>
          <a:p>
            <a:r>
              <a:rPr lang="en-US" dirty="0"/>
              <a:t>Embedded fingerprint scanner in a mobile phone.</a:t>
            </a:r>
          </a:p>
          <a:p>
            <a:r>
              <a:rPr lang="en-US" dirty="0"/>
              <a:t>Online stores can use this device to authenticate their customers for processing sensitive online transactions.</a:t>
            </a:r>
          </a:p>
          <a:p>
            <a:r>
              <a:rPr lang="en-US" dirty="0"/>
              <a:t>Game servers can use this device to protect players from hackers.</a:t>
            </a:r>
          </a:p>
        </p:txBody>
      </p:sp>
      <p:pic>
        <p:nvPicPr>
          <p:cNvPr id="4" name="Picture 3">
            <a:extLst>
              <a:ext uri="{FF2B5EF4-FFF2-40B4-BE49-F238E27FC236}">
                <a16:creationId xmlns:a16="http://schemas.microsoft.com/office/drawing/2014/main" id="{06FF08D3-AA8F-4DF1-B2DA-6009928E14E3}"/>
              </a:ext>
            </a:extLst>
          </p:cNvPr>
          <p:cNvPicPr>
            <a:picLocks noChangeAspect="1"/>
          </p:cNvPicPr>
          <p:nvPr/>
        </p:nvPicPr>
        <p:blipFill>
          <a:blip r:embed="rId2"/>
          <a:stretch>
            <a:fillRect/>
          </a:stretch>
        </p:blipFill>
        <p:spPr>
          <a:xfrm>
            <a:off x="1063752" y="3818409"/>
            <a:ext cx="5073445" cy="2782529"/>
          </a:xfrm>
          <a:prstGeom prst="rect">
            <a:avLst/>
          </a:prstGeom>
        </p:spPr>
      </p:pic>
      <p:pic>
        <p:nvPicPr>
          <p:cNvPr id="6" name="Picture 5">
            <a:extLst>
              <a:ext uri="{FF2B5EF4-FFF2-40B4-BE49-F238E27FC236}">
                <a16:creationId xmlns:a16="http://schemas.microsoft.com/office/drawing/2014/main" id="{86EC881D-DA52-4BA2-AC7A-60D726FCDD2A}"/>
              </a:ext>
            </a:extLst>
          </p:cNvPr>
          <p:cNvPicPr>
            <a:picLocks noChangeAspect="1"/>
          </p:cNvPicPr>
          <p:nvPr/>
        </p:nvPicPr>
        <p:blipFill>
          <a:blip r:embed="rId3"/>
          <a:stretch>
            <a:fillRect/>
          </a:stretch>
        </p:blipFill>
        <p:spPr>
          <a:xfrm>
            <a:off x="9054220" y="3239106"/>
            <a:ext cx="2544222" cy="3504976"/>
          </a:xfrm>
          <a:prstGeom prst="rect">
            <a:avLst/>
          </a:prstGeom>
        </p:spPr>
      </p:pic>
      <p:pic>
        <p:nvPicPr>
          <p:cNvPr id="9" name="Picture 8">
            <a:extLst>
              <a:ext uri="{FF2B5EF4-FFF2-40B4-BE49-F238E27FC236}">
                <a16:creationId xmlns:a16="http://schemas.microsoft.com/office/drawing/2014/main" id="{0EB033A0-FD20-491D-8CF1-E6E2D380B5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4249" y="4026212"/>
            <a:ext cx="4126064" cy="2173420"/>
          </a:xfrm>
          <a:prstGeom prst="rect">
            <a:avLst/>
          </a:prstGeom>
        </p:spPr>
      </p:pic>
    </p:spTree>
    <p:extLst>
      <p:ext uri="{BB962C8B-B14F-4D97-AF65-F5344CB8AC3E}">
        <p14:creationId xmlns:p14="http://schemas.microsoft.com/office/powerpoint/2010/main" val="40871320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4E18C-266F-496F-8BB7-3ED5C047F790}"/>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7C067FD7-3263-4BF5-B47A-55D9A49C6D16}"/>
              </a:ext>
            </a:extLst>
          </p:cNvPr>
          <p:cNvSpPr>
            <a:spLocks noGrp="1"/>
          </p:cNvSpPr>
          <p:nvPr>
            <p:ph idx="1"/>
          </p:nvPr>
        </p:nvSpPr>
        <p:spPr/>
        <p:txBody>
          <a:bodyPr>
            <a:normAutofit/>
          </a:bodyPr>
          <a:lstStyle/>
          <a:p>
            <a:r>
              <a:rPr lang="en-US" sz="2800" dirty="0"/>
              <a:t>Security is a negative goal, and it is hard to safeguard all the enterprise information systems.</a:t>
            </a:r>
          </a:p>
          <a:p>
            <a:r>
              <a:rPr lang="en-US" sz="2800" dirty="0"/>
              <a:t>Enterprises adopt ISO and IEC to establish policies and Code of Practice to protect their valuable assets.</a:t>
            </a:r>
          </a:p>
          <a:p>
            <a:r>
              <a:rPr lang="en-US" sz="2800" dirty="0"/>
              <a:t>Many governments requires 2FA to be implemented for sensitive and high risk online transactions.</a:t>
            </a:r>
          </a:p>
        </p:txBody>
      </p:sp>
    </p:spTree>
    <p:extLst>
      <p:ext uri="{BB962C8B-B14F-4D97-AF65-F5344CB8AC3E}">
        <p14:creationId xmlns:p14="http://schemas.microsoft.com/office/powerpoint/2010/main" val="2913107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3727B-E986-49D5-9819-592C99453B1C}"/>
              </a:ext>
            </a:extLst>
          </p:cNvPr>
          <p:cNvSpPr>
            <a:spLocks noGrp="1"/>
          </p:cNvSpPr>
          <p:nvPr>
            <p:ph type="title"/>
          </p:nvPr>
        </p:nvSpPr>
        <p:spPr/>
        <p:txBody>
          <a:bodyPr/>
          <a:lstStyle/>
          <a:p>
            <a:r>
              <a:rPr lang="en-US" dirty="0"/>
              <a:t>Why security is hard?</a:t>
            </a:r>
          </a:p>
        </p:txBody>
      </p:sp>
      <p:sp>
        <p:nvSpPr>
          <p:cNvPr id="3" name="Content Placeholder 2">
            <a:extLst>
              <a:ext uri="{FF2B5EF4-FFF2-40B4-BE49-F238E27FC236}">
                <a16:creationId xmlns:a16="http://schemas.microsoft.com/office/drawing/2014/main" id="{1E5AAEC5-98E4-4067-876F-20C3F8D696EA}"/>
              </a:ext>
            </a:extLst>
          </p:cNvPr>
          <p:cNvSpPr>
            <a:spLocks noGrp="1"/>
          </p:cNvSpPr>
          <p:nvPr>
            <p:ph idx="1"/>
          </p:nvPr>
        </p:nvSpPr>
        <p:spPr/>
        <p:txBody>
          <a:bodyPr>
            <a:normAutofit/>
          </a:bodyPr>
          <a:lstStyle/>
          <a:p>
            <a:r>
              <a:rPr lang="en-US" dirty="0"/>
              <a:t>Imagine of designing a textbox for people to enter the student number, how to block the illegal inputs?</a:t>
            </a:r>
          </a:p>
          <a:p>
            <a:r>
              <a:rPr lang="en-US" dirty="0"/>
              <a:t>Legal format: P-12-34-56-7</a:t>
            </a:r>
          </a:p>
          <a:p>
            <a:r>
              <a:rPr lang="en-US" dirty="0"/>
              <a:t>Negative Goal</a:t>
            </a:r>
          </a:p>
          <a:p>
            <a:pPr lvl="1"/>
            <a:r>
              <a:rPr lang="en-US" dirty="0"/>
              <a:t>Not allow to enter lowercase characters.</a:t>
            </a:r>
          </a:p>
          <a:p>
            <a:pPr lvl="1"/>
            <a:r>
              <a:rPr lang="en-US" dirty="0"/>
              <a:t>Not allow to enter symbols (‘+’, ‘*’, ‘/’, ‘.’, etc.).</a:t>
            </a:r>
          </a:p>
          <a:p>
            <a:pPr lvl="1"/>
            <a:r>
              <a:rPr lang="en-US" dirty="0"/>
              <a:t>Not allow to enter control characters (del, tab, EOL, EOF, ESC, etc.).</a:t>
            </a:r>
          </a:p>
          <a:p>
            <a:pPr lvl="1"/>
            <a:r>
              <a:rPr lang="en-US" dirty="0"/>
              <a:t>Not allow to enter more than 12 characters.</a:t>
            </a:r>
          </a:p>
          <a:p>
            <a:pPr lvl="1"/>
            <a:r>
              <a:rPr lang="en-US" dirty="0"/>
              <a:t>etc.</a:t>
            </a:r>
          </a:p>
          <a:p>
            <a:r>
              <a:rPr lang="en-US" dirty="0"/>
              <a:t>Positive Goal</a:t>
            </a:r>
          </a:p>
          <a:p>
            <a:pPr lvl="1"/>
            <a:r>
              <a:rPr lang="en-US" dirty="0"/>
              <a:t>Allow to enter ‘p’, ‘-’, and numbers only (or Regular Expression).</a:t>
            </a:r>
          </a:p>
        </p:txBody>
      </p:sp>
    </p:spTree>
    <p:extLst>
      <p:ext uri="{BB962C8B-B14F-4D97-AF65-F5344CB8AC3E}">
        <p14:creationId xmlns:p14="http://schemas.microsoft.com/office/powerpoint/2010/main" val="621959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55570-01F6-4C60-A14D-2B0ADE066361}"/>
              </a:ext>
            </a:extLst>
          </p:cNvPr>
          <p:cNvSpPr>
            <a:spLocks noGrp="1"/>
          </p:cNvSpPr>
          <p:nvPr>
            <p:ph type="title"/>
          </p:nvPr>
        </p:nvSpPr>
        <p:spPr/>
        <p:txBody>
          <a:bodyPr/>
          <a:lstStyle/>
          <a:p>
            <a:r>
              <a:rPr lang="en-US" dirty="0"/>
              <a:t>Why security is hard? (cont.)</a:t>
            </a:r>
          </a:p>
        </p:txBody>
      </p:sp>
      <p:sp>
        <p:nvSpPr>
          <p:cNvPr id="3" name="Content Placeholder 2">
            <a:extLst>
              <a:ext uri="{FF2B5EF4-FFF2-40B4-BE49-F238E27FC236}">
                <a16:creationId xmlns:a16="http://schemas.microsoft.com/office/drawing/2014/main" id="{F11495DD-102F-403B-A986-4EB75D37472D}"/>
              </a:ext>
            </a:extLst>
          </p:cNvPr>
          <p:cNvSpPr>
            <a:spLocks noGrp="1"/>
          </p:cNvSpPr>
          <p:nvPr>
            <p:ph idx="1"/>
          </p:nvPr>
        </p:nvSpPr>
        <p:spPr/>
        <p:txBody>
          <a:bodyPr>
            <a:normAutofit/>
          </a:bodyPr>
          <a:lstStyle/>
          <a:p>
            <a:r>
              <a:rPr lang="en-US" dirty="0"/>
              <a:t>A company has a proxy server to restrict its staff for accessing websites that are not work-related.</a:t>
            </a:r>
          </a:p>
          <a:p>
            <a:r>
              <a:rPr lang="en-US" dirty="0"/>
              <a:t>Negative Goal (list all the restricted keywords).</a:t>
            </a:r>
          </a:p>
          <a:p>
            <a:pPr lvl="1"/>
            <a:r>
              <a:rPr lang="en-US" dirty="0"/>
              <a:t>Create a back list to hold all the restricted keywords.</a:t>
            </a:r>
          </a:p>
          <a:p>
            <a:pPr lvl="1"/>
            <a:r>
              <a:rPr lang="en-US" dirty="0"/>
              <a:t>gambling, erotic, violence, politic, etc.</a:t>
            </a:r>
          </a:p>
          <a:p>
            <a:pPr lvl="1"/>
            <a:r>
              <a:rPr lang="en-US" dirty="0"/>
              <a:t>The default setting is to allow all websites.</a:t>
            </a:r>
          </a:p>
          <a:p>
            <a:r>
              <a:rPr lang="en-US" dirty="0"/>
              <a:t>Positive Goal (list all the allowed websites).</a:t>
            </a:r>
          </a:p>
          <a:p>
            <a:pPr lvl="1"/>
            <a:r>
              <a:rPr lang="en-US" dirty="0"/>
              <a:t>Create a white list to hold the allowed websites.</a:t>
            </a:r>
          </a:p>
          <a:p>
            <a:pPr lvl="1"/>
            <a:r>
              <a:rPr lang="en-US" dirty="0"/>
              <a:t>Company official websites, company internal websites, company related partners, etc.</a:t>
            </a:r>
          </a:p>
          <a:p>
            <a:pPr lvl="1"/>
            <a:r>
              <a:rPr lang="en-US" dirty="0"/>
              <a:t>Like using the Internet Explorer in Windows Server platform.</a:t>
            </a:r>
          </a:p>
          <a:p>
            <a:pPr lvl="1"/>
            <a:r>
              <a:rPr lang="en-US" dirty="0"/>
              <a:t>The default setting is not to allow all websites.</a:t>
            </a:r>
          </a:p>
        </p:txBody>
      </p:sp>
    </p:spTree>
    <p:extLst>
      <p:ext uri="{BB962C8B-B14F-4D97-AF65-F5344CB8AC3E}">
        <p14:creationId xmlns:p14="http://schemas.microsoft.com/office/powerpoint/2010/main" val="3542150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96284-7E32-4635-A696-855BA3F44DFF}"/>
              </a:ext>
            </a:extLst>
          </p:cNvPr>
          <p:cNvSpPr>
            <a:spLocks noGrp="1"/>
          </p:cNvSpPr>
          <p:nvPr>
            <p:ph type="title"/>
          </p:nvPr>
        </p:nvSpPr>
        <p:spPr/>
        <p:txBody>
          <a:bodyPr/>
          <a:lstStyle/>
          <a:p>
            <a:r>
              <a:rPr lang="en-US" dirty="0"/>
              <a:t>Security is a negative goal</a:t>
            </a:r>
          </a:p>
        </p:txBody>
      </p:sp>
      <p:sp>
        <p:nvSpPr>
          <p:cNvPr id="3" name="Content Placeholder 2">
            <a:extLst>
              <a:ext uri="{FF2B5EF4-FFF2-40B4-BE49-F238E27FC236}">
                <a16:creationId xmlns:a16="http://schemas.microsoft.com/office/drawing/2014/main" id="{6ADE0AB5-F4BB-46A8-80F5-4FCA624EE8C9}"/>
              </a:ext>
            </a:extLst>
          </p:cNvPr>
          <p:cNvSpPr>
            <a:spLocks noGrp="1"/>
          </p:cNvSpPr>
          <p:nvPr>
            <p:ph idx="1"/>
          </p:nvPr>
        </p:nvSpPr>
        <p:spPr>
          <a:xfrm>
            <a:off x="1069848" y="1860884"/>
            <a:ext cx="10058400" cy="4311316"/>
          </a:xfrm>
        </p:spPr>
        <p:txBody>
          <a:bodyPr>
            <a:normAutofit fontScale="92500" lnSpcReduction="20000"/>
          </a:bodyPr>
          <a:lstStyle/>
          <a:p>
            <a:r>
              <a:rPr lang="en-US" dirty="0"/>
              <a:t>File server security (setting the access right for users)</a:t>
            </a:r>
          </a:p>
          <a:p>
            <a:pPr lvl="1"/>
            <a:r>
              <a:rPr lang="en-US" dirty="0"/>
              <a:t>Positive Goal: “Paul Chan can read the salary.txt file”</a:t>
            </a:r>
          </a:p>
          <a:p>
            <a:pPr lvl="2"/>
            <a:r>
              <a:rPr lang="en-US" dirty="0"/>
              <a:t>Ask Paul to check if he can access the file.</a:t>
            </a:r>
          </a:p>
          <a:p>
            <a:r>
              <a:rPr lang="en-US" dirty="0"/>
              <a:t>Negative Goal: “Other people cannot read the salary.txt file”</a:t>
            </a:r>
          </a:p>
          <a:p>
            <a:pPr lvl="1"/>
            <a:r>
              <a:rPr lang="en-US" dirty="0"/>
              <a:t>Ask everyone to check if he/she cannot access the file.</a:t>
            </a:r>
          </a:p>
          <a:p>
            <a:r>
              <a:rPr lang="en-US" dirty="0"/>
              <a:t>Must reason about all possible ways in which everyone might get the data</a:t>
            </a:r>
          </a:p>
          <a:p>
            <a:pPr lvl="1"/>
            <a:r>
              <a:rPr lang="en-US" dirty="0"/>
              <a:t>Change the permissions on salary.txt to get access.</a:t>
            </a:r>
          </a:p>
          <a:p>
            <a:pPr lvl="1"/>
            <a:r>
              <a:rPr lang="en-US" dirty="0"/>
              <a:t>Access disk blocks directly.</a:t>
            </a:r>
          </a:p>
          <a:p>
            <a:pPr lvl="1"/>
            <a:r>
              <a:rPr lang="en-US" dirty="0"/>
              <a:t>Read backup copy of salary.txt from Paul’s text editor.</a:t>
            </a:r>
          </a:p>
          <a:p>
            <a:pPr lvl="1"/>
            <a:r>
              <a:rPr lang="en-US" dirty="0"/>
              <a:t>Intercept network packets to the file server that storing the salary.txt file.</a:t>
            </a:r>
          </a:p>
          <a:p>
            <a:pPr lvl="1"/>
            <a:r>
              <a:rPr lang="en-US" dirty="0"/>
              <a:t>etc.</a:t>
            </a:r>
          </a:p>
          <a:p>
            <a:r>
              <a:rPr lang="en-US" dirty="0"/>
              <a:t>Security is a negative goal or keep having negative thoughts</a:t>
            </a:r>
          </a:p>
          <a:p>
            <a:r>
              <a:rPr lang="en-US" dirty="0"/>
              <a:t>Want to achieve something despite whatever adversary might do.</a:t>
            </a:r>
          </a:p>
          <a:p>
            <a:r>
              <a:rPr lang="en-US" dirty="0"/>
              <a:t>White list is obviously easier but it cannot apply to all cases.</a:t>
            </a:r>
          </a:p>
        </p:txBody>
      </p:sp>
    </p:spTree>
    <p:extLst>
      <p:ext uri="{BB962C8B-B14F-4D97-AF65-F5344CB8AC3E}">
        <p14:creationId xmlns:p14="http://schemas.microsoft.com/office/powerpoint/2010/main" val="6566171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36A08-7AC8-456F-BD03-7ADA3B668CFD}"/>
              </a:ext>
            </a:extLst>
          </p:cNvPr>
          <p:cNvSpPr>
            <a:spLocks noGrp="1"/>
          </p:cNvSpPr>
          <p:nvPr>
            <p:ph type="title"/>
          </p:nvPr>
        </p:nvSpPr>
        <p:spPr/>
        <p:txBody>
          <a:bodyPr/>
          <a:lstStyle/>
          <a:p>
            <a:r>
              <a:rPr lang="en-US" dirty="0"/>
              <a:t>Information Security</a:t>
            </a:r>
          </a:p>
        </p:txBody>
      </p:sp>
      <p:sp>
        <p:nvSpPr>
          <p:cNvPr id="3" name="Content Placeholder 2">
            <a:extLst>
              <a:ext uri="{FF2B5EF4-FFF2-40B4-BE49-F238E27FC236}">
                <a16:creationId xmlns:a16="http://schemas.microsoft.com/office/drawing/2014/main" id="{C3AB6499-8ABC-429D-A947-0B64159DB614}"/>
              </a:ext>
            </a:extLst>
          </p:cNvPr>
          <p:cNvSpPr>
            <a:spLocks noGrp="1"/>
          </p:cNvSpPr>
          <p:nvPr>
            <p:ph idx="1"/>
          </p:nvPr>
        </p:nvSpPr>
        <p:spPr/>
        <p:txBody>
          <a:bodyPr/>
          <a:lstStyle/>
          <a:p>
            <a:r>
              <a:rPr lang="en-US" dirty="0"/>
              <a:t>Enterprise systems (business logic, customer information, transactional information, etc.) are valuable assets.</a:t>
            </a:r>
          </a:p>
          <a:p>
            <a:r>
              <a:rPr lang="en-US" dirty="0"/>
              <a:t>Those valuable assets must be well protected in the production environment (untrusted network or Internet).</a:t>
            </a:r>
          </a:p>
          <a:p>
            <a:r>
              <a:rPr lang="en-US" dirty="0"/>
              <a:t>The security strategy of Enterprise information systems is the balance between</a:t>
            </a:r>
          </a:p>
          <a:p>
            <a:pPr lvl="1"/>
            <a:r>
              <a:rPr lang="en-US" dirty="0"/>
              <a:t>Cost</a:t>
            </a:r>
          </a:p>
          <a:p>
            <a:pPr lvl="1"/>
            <a:r>
              <a:rPr lang="en-US" dirty="0"/>
              <a:t>Secure</a:t>
            </a:r>
          </a:p>
          <a:p>
            <a:pPr lvl="1"/>
            <a:r>
              <a:rPr lang="en-US" dirty="0"/>
              <a:t>Ease of use</a:t>
            </a:r>
          </a:p>
          <a:p>
            <a:r>
              <a:rPr lang="en-US" dirty="0"/>
              <a:t>They are having trade-off when other elements are stronger.</a:t>
            </a:r>
          </a:p>
          <a:p>
            <a:pPr lvl="1"/>
            <a:r>
              <a:rPr lang="en-US" dirty="0"/>
              <a:t>Money can / cannot buy security!?</a:t>
            </a:r>
          </a:p>
        </p:txBody>
      </p:sp>
      <p:pic>
        <p:nvPicPr>
          <p:cNvPr id="4" name="Picture 3">
            <a:extLst>
              <a:ext uri="{FF2B5EF4-FFF2-40B4-BE49-F238E27FC236}">
                <a16:creationId xmlns:a16="http://schemas.microsoft.com/office/drawing/2014/main" id="{9072CD84-C060-4255-811C-1E878E7F4B3B}"/>
              </a:ext>
            </a:extLst>
          </p:cNvPr>
          <p:cNvPicPr>
            <a:picLocks noChangeAspect="1"/>
          </p:cNvPicPr>
          <p:nvPr/>
        </p:nvPicPr>
        <p:blipFill>
          <a:blip r:embed="rId2"/>
          <a:stretch>
            <a:fillRect/>
          </a:stretch>
        </p:blipFill>
        <p:spPr>
          <a:xfrm>
            <a:off x="8626513" y="4146804"/>
            <a:ext cx="2831690" cy="2428568"/>
          </a:xfrm>
          <a:prstGeom prst="rect">
            <a:avLst/>
          </a:prstGeom>
        </p:spPr>
      </p:pic>
    </p:spTree>
    <p:extLst>
      <p:ext uri="{BB962C8B-B14F-4D97-AF65-F5344CB8AC3E}">
        <p14:creationId xmlns:p14="http://schemas.microsoft.com/office/powerpoint/2010/main" val="3740332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071B0BE-7137-4BD9-8ECE-FBFB275B0F58}"/>
              </a:ext>
            </a:extLst>
          </p:cNvPr>
          <p:cNvPicPr>
            <a:picLocks noChangeAspect="1"/>
          </p:cNvPicPr>
          <p:nvPr/>
        </p:nvPicPr>
        <p:blipFill>
          <a:blip r:embed="rId2"/>
          <a:stretch>
            <a:fillRect/>
          </a:stretch>
        </p:blipFill>
        <p:spPr>
          <a:xfrm>
            <a:off x="8341895" y="3903364"/>
            <a:ext cx="3564970" cy="2673728"/>
          </a:xfrm>
          <a:prstGeom prst="rect">
            <a:avLst/>
          </a:prstGeom>
        </p:spPr>
      </p:pic>
      <p:sp>
        <p:nvSpPr>
          <p:cNvPr id="2" name="Title 1">
            <a:extLst>
              <a:ext uri="{FF2B5EF4-FFF2-40B4-BE49-F238E27FC236}">
                <a16:creationId xmlns:a16="http://schemas.microsoft.com/office/drawing/2014/main" id="{462E8C5A-A7B3-4F03-8D4A-8282365B4BD4}"/>
              </a:ext>
            </a:extLst>
          </p:cNvPr>
          <p:cNvSpPr>
            <a:spLocks noGrp="1"/>
          </p:cNvSpPr>
          <p:nvPr>
            <p:ph type="title"/>
          </p:nvPr>
        </p:nvSpPr>
        <p:spPr/>
        <p:txBody>
          <a:bodyPr/>
          <a:lstStyle/>
          <a:p>
            <a:r>
              <a:rPr lang="en-US" dirty="0"/>
              <a:t>Investment on securing the Server Room</a:t>
            </a:r>
          </a:p>
        </p:txBody>
      </p:sp>
      <p:sp>
        <p:nvSpPr>
          <p:cNvPr id="3" name="Content Placeholder 2">
            <a:extLst>
              <a:ext uri="{FF2B5EF4-FFF2-40B4-BE49-F238E27FC236}">
                <a16:creationId xmlns:a16="http://schemas.microsoft.com/office/drawing/2014/main" id="{FC307C8E-D471-4C4D-9E2A-12DCF8F2E99B}"/>
              </a:ext>
            </a:extLst>
          </p:cNvPr>
          <p:cNvSpPr>
            <a:spLocks noGrp="1"/>
          </p:cNvSpPr>
          <p:nvPr>
            <p:ph idx="1"/>
          </p:nvPr>
        </p:nvSpPr>
        <p:spPr>
          <a:xfrm>
            <a:off x="1069848" y="2093976"/>
            <a:ext cx="10058400" cy="4078224"/>
          </a:xfrm>
        </p:spPr>
        <p:txBody>
          <a:bodyPr/>
          <a:lstStyle/>
          <a:p>
            <a:r>
              <a:rPr lang="en-US" dirty="0"/>
              <a:t>Double doors assembly, electrical locks, pin, biometric authentication, surveillance, etc.</a:t>
            </a:r>
          </a:p>
        </p:txBody>
      </p:sp>
      <p:pic>
        <p:nvPicPr>
          <p:cNvPr id="4" name="Picture 3">
            <a:extLst>
              <a:ext uri="{FF2B5EF4-FFF2-40B4-BE49-F238E27FC236}">
                <a16:creationId xmlns:a16="http://schemas.microsoft.com/office/drawing/2014/main" id="{63BE8CFE-4A4C-41F3-9F9B-7DE76F0FD43A}"/>
              </a:ext>
            </a:extLst>
          </p:cNvPr>
          <p:cNvPicPr>
            <a:picLocks noChangeAspect="1"/>
          </p:cNvPicPr>
          <p:nvPr/>
        </p:nvPicPr>
        <p:blipFill>
          <a:blip r:embed="rId3"/>
          <a:stretch>
            <a:fillRect/>
          </a:stretch>
        </p:blipFill>
        <p:spPr>
          <a:xfrm>
            <a:off x="461000" y="3227130"/>
            <a:ext cx="4206655" cy="2801632"/>
          </a:xfrm>
          <a:prstGeom prst="rect">
            <a:avLst/>
          </a:prstGeom>
        </p:spPr>
      </p:pic>
      <p:pic>
        <p:nvPicPr>
          <p:cNvPr id="5" name="Picture 4">
            <a:extLst>
              <a:ext uri="{FF2B5EF4-FFF2-40B4-BE49-F238E27FC236}">
                <a16:creationId xmlns:a16="http://schemas.microsoft.com/office/drawing/2014/main" id="{5370248E-8291-4679-B217-186B24161F4E}"/>
              </a:ext>
            </a:extLst>
          </p:cNvPr>
          <p:cNvPicPr>
            <a:picLocks noChangeAspect="1"/>
          </p:cNvPicPr>
          <p:nvPr/>
        </p:nvPicPr>
        <p:blipFill>
          <a:blip r:embed="rId4"/>
          <a:stretch>
            <a:fillRect/>
          </a:stretch>
        </p:blipFill>
        <p:spPr>
          <a:xfrm>
            <a:off x="9666178" y="1763400"/>
            <a:ext cx="2525822" cy="2102747"/>
          </a:xfrm>
          <a:prstGeom prst="rect">
            <a:avLst/>
          </a:prstGeom>
        </p:spPr>
      </p:pic>
      <p:pic>
        <p:nvPicPr>
          <p:cNvPr id="7" name="Picture 6">
            <a:extLst>
              <a:ext uri="{FF2B5EF4-FFF2-40B4-BE49-F238E27FC236}">
                <a16:creationId xmlns:a16="http://schemas.microsoft.com/office/drawing/2014/main" id="{F5794911-3CCC-4EA5-A8C5-1DC418B7BD98}"/>
              </a:ext>
            </a:extLst>
          </p:cNvPr>
          <p:cNvPicPr>
            <a:picLocks noChangeAspect="1"/>
          </p:cNvPicPr>
          <p:nvPr/>
        </p:nvPicPr>
        <p:blipFill>
          <a:blip r:embed="rId5"/>
          <a:stretch>
            <a:fillRect/>
          </a:stretch>
        </p:blipFill>
        <p:spPr>
          <a:xfrm>
            <a:off x="4926698" y="3703320"/>
            <a:ext cx="3156154" cy="2172558"/>
          </a:xfrm>
          <a:prstGeom prst="rect">
            <a:avLst/>
          </a:prstGeom>
        </p:spPr>
      </p:pic>
    </p:spTree>
    <p:extLst>
      <p:ext uri="{BB962C8B-B14F-4D97-AF65-F5344CB8AC3E}">
        <p14:creationId xmlns:p14="http://schemas.microsoft.com/office/powerpoint/2010/main" val="300980457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Wood Type</Template>
  <TotalTime>117</TotalTime>
  <Words>3000</Words>
  <Application>Microsoft Office PowerPoint</Application>
  <PresentationFormat>Widescreen</PresentationFormat>
  <Paragraphs>304</Paragraphs>
  <Slides>45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方正姚体</vt:lpstr>
      <vt:lpstr>Rockwell</vt:lpstr>
      <vt:lpstr>Rockwell Condensed</vt:lpstr>
      <vt:lpstr>Wingdings</vt:lpstr>
      <vt:lpstr>Wood Type</vt:lpstr>
      <vt:lpstr>Chapter seven</vt:lpstr>
      <vt:lpstr>Chapter outline</vt:lpstr>
      <vt:lpstr>Information Security in entrprises</vt:lpstr>
      <vt:lpstr>Why do people go cyber attack?</vt:lpstr>
      <vt:lpstr>Why security is hard?</vt:lpstr>
      <vt:lpstr>Why security is hard? (cont.)</vt:lpstr>
      <vt:lpstr>Security is a negative goal</vt:lpstr>
      <vt:lpstr>Information Security</vt:lpstr>
      <vt:lpstr>Investment on securing the Server Room</vt:lpstr>
      <vt:lpstr>Information Security Management</vt:lpstr>
      <vt:lpstr>NIST Cybersecurity Framework</vt:lpstr>
      <vt:lpstr>NIST Cybersecurity Framework</vt:lpstr>
      <vt:lpstr>Security Checklist for Web Application</vt:lpstr>
      <vt:lpstr>owasp</vt:lpstr>
      <vt:lpstr>IBM OWASP Top 10 Vulnerabilities</vt:lpstr>
      <vt:lpstr>Top 10 Vulnerabilities</vt:lpstr>
      <vt:lpstr>Top 10 Vulnerabilities (cont.)</vt:lpstr>
      <vt:lpstr>Top 10 Vulnerabilities (cont.)</vt:lpstr>
      <vt:lpstr>Top 10 Vulnerabilities (cont.)</vt:lpstr>
      <vt:lpstr>Top 10 Vulnerabilities (cont.)</vt:lpstr>
      <vt:lpstr>We need experts for Cybersecurity</vt:lpstr>
      <vt:lpstr>Developer Point of view</vt:lpstr>
      <vt:lpstr>Developer Point of view</vt:lpstr>
      <vt:lpstr>Two-Factor  Authentication</vt:lpstr>
      <vt:lpstr>Authentication</vt:lpstr>
      <vt:lpstr>What is two-factor authentication?</vt:lpstr>
      <vt:lpstr>Popular websites are using it</vt:lpstr>
      <vt:lpstr>Two-Factor Authentication</vt:lpstr>
      <vt:lpstr>2FA is required for ebanking(Hong Kong)</vt:lpstr>
      <vt:lpstr>2FA required for e-Banking(Macao)</vt:lpstr>
      <vt:lpstr>Something you know</vt:lpstr>
      <vt:lpstr>Something you have</vt:lpstr>
      <vt:lpstr>Token Devices</vt:lpstr>
      <vt:lpstr>Bank’s Token</vt:lpstr>
      <vt:lpstr>Online Payment</vt:lpstr>
      <vt:lpstr>Digital Certificates</vt:lpstr>
      <vt:lpstr>Hardware Devices</vt:lpstr>
      <vt:lpstr>Digital Certificates (software)</vt:lpstr>
      <vt:lpstr>One-Time Certificate</vt:lpstr>
      <vt:lpstr>Near Field Communication (NFC)</vt:lpstr>
      <vt:lpstr>Commercial Products</vt:lpstr>
      <vt:lpstr>Something you are</vt:lpstr>
      <vt:lpstr>Biometrics</vt:lpstr>
      <vt:lpstr>Smart Phone</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LEI KIN</dc:creator>
  <cp:lastModifiedBy>LEI KIN</cp:lastModifiedBy>
  <cp:revision>26</cp:revision>
  <dcterms:created xsi:type="dcterms:W3CDTF">2021-11-22T07:39:14Z</dcterms:created>
  <dcterms:modified xsi:type="dcterms:W3CDTF">2021-11-22T09:50:55Z</dcterms:modified>
</cp:coreProperties>
</file>